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8" r:id="rId1"/>
  </p:sldMasterIdLst>
  <p:notesMasterIdLst>
    <p:notesMasterId r:id="rId18"/>
  </p:notesMasterIdLst>
  <p:handoutMasterIdLst>
    <p:handoutMasterId r:id="rId19"/>
  </p:handoutMasterIdLst>
  <p:sldIdLst>
    <p:sldId id="258" r:id="rId2"/>
    <p:sldId id="1148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4" r:id="rId15"/>
    <p:sldId id="271" r:id="rId16"/>
    <p:sldId id="275" r:id="rId17"/>
  </p:sldIdLst>
  <p:sldSz cx="18288000" cy="10287000"/>
  <p:notesSz cx="6858000" cy="9144000"/>
  <p:embeddedFontLst>
    <p:embeddedFont>
      <p:font typeface="Aptos Narrow" panose="020B0004020202020204" pitchFamily="34" charset="0"/>
      <p:regular r:id="rId20"/>
      <p:bold r:id="rId21"/>
      <p:italic r:id="rId22"/>
      <p:boldItalic r:id="rId23"/>
    </p:embeddedFont>
    <p:embeddedFont>
      <p:font typeface="Open Sans" panose="020B0606030504020204" pitchFamily="34" charset="0"/>
      <p:regular r:id="rId24"/>
      <p:bold r:id="rId25"/>
      <p:italic r:id="rId26"/>
      <p:boldItalic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295B"/>
    <a:srgbClr val="E91F30"/>
    <a:srgbClr val="E7E7E7"/>
    <a:srgbClr val="A5A3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14ABBB-8B38-9F4B-6DD5-832363A5120C}" v="25" dt="2026-02-12T07:44:51.7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0" d="100"/>
          <a:sy n="60" d="100"/>
        </p:scale>
        <p:origin x="370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400" d="100"/>
        <a:sy n="4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enkateswaran" userId="S::venkatps@qcinnovation.co.in::39e536b5-d304-4da9-94ac-4d84df66a76b" providerId="AD" clId="Web-{C214ABBB-8B38-9F4B-6DD5-832363A5120C}"/>
    <pc:docChg chg="modSld">
      <pc:chgData name="Venkateswaran" userId="S::venkatps@qcinnovation.co.in::39e536b5-d304-4da9-94ac-4d84df66a76b" providerId="AD" clId="Web-{C214ABBB-8B38-9F4B-6DD5-832363A5120C}" dt="2026-02-12T07:44:50.441" v="0"/>
      <pc:docMkLst>
        <pc:docMk/>
      </pc:docMkLst>
      <pc:sldChg chg="modSp">
        <pc:chgData name="Venkateswaran" userId="S::venkatps@qcinnovation.co.in::39e536b5-d304-4da9-94ac-4d84df66a76b" providerId="AD" clId="Web-{C214ABBB-8B38-9F4B-6DD5-832363A5120C}" dt="2026-02-12T07:44:50.441" v="0"/>
        <pc:sldMkLst>
          <pc:docMk/>
          <pc:sldMk cId="3014775795" sldId="270"/>
        </pc:sldMkLst>
        <pc:graphicFrameChg chg="modGraphic">
          <ac:chgData name="Venkateswaran" userId="S::venkatps@qcinnovation.co.in::39e536b5-d304-4da9-94ac-4d84df66a76b" providerId="AD" clId="Web-{C214ABBB-8B38-9F4B-6DD5-832363A5120C}" dt="2026-02-12T07:44:50.441" v="0"/>
          <ac:graphicFrameMkLst>
            <pc:docMk/>
            <pc:sldMk cId="3014775795" sldId="270"/>
            <ac:graphicFrameMk id="6" creationId="{54C30D3C-CBAA-C0D4-C99A-3B6F66B2E280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F0F53C9-3719-4864-B853-70F2224DFFE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3F3AAB-3A04-5D3C-351B-E3B6DED9528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D08A82-3DF4-4B8C-A09E-A1A42D67AF93}" type="datetimeFigureOut">
              <a:rPr lang="en-IN" smtClean="0"/>
              <a:t>07-09-2026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D665F5-68E3-D993-DCF0-3F252DC18A0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IN"/>
              <a:t>QC LEAP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B1FF47-6906-1390-1549-2EFBC3A61A7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B4ACDF-37A8-4AAB-B3EB-1B8695DF126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5744544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1A6E9F-52E2-4F90-B88D-29648283A6E1}" type="datetimeFigureOut">
              <a:rPr lang="en-IN" smtClean="0"/>
              <a:t>07-09-2026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IN"/>
              <a:t>QC LEAP 2026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B0A5E0-54EA-40AB-957C-0B335D18C47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9620601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77305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B0A5E0-54EA-40AB-957C-0B335D18C471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91366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6F8D8-2E97-4550-A6D1-1F1C4CAC8C6F}" type="datetime1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QC LEAP 2026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696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sz="2400"/>
            </a:lvl1pPr>
            <a:lvl2pPr>
              <a:defRPr sz="24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55718-DD66-401A-87B4-FC9BA498C205}" type="datetime1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QC LEAP 2026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676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 sz="2400"/>
            </a:lvl1pPr>
            <a:lvl2pPr>
              <a:defRPr sz="24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28512-9E6C-4FDC-AFA6-FDA6DDD1B84A}" type="datetime1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QC LEAP 2026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475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4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D783-28A6-4508-830B-970B494E5F35}" type="datetime1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QC LEAP 2026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725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FC265-3A52-4087-93AB-99106AC1CC64}" type="datetime1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QC LEAP 2026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681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7AD8-404D-4C8E-A8EF-CA3076C5FD14}" type="datetime1">
              <a:rPr lang="en-US" smtClean="0"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QC LEAP 2026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014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D0A20-321D-44FD-B8B8-8DD222F893D8}" type="datetime1">
              <a:rPr lang="en-US" smtClean="0"/>
              <a:t>9/7/2026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QC LEAP 2026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485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84A50-C653-45A7-8A27-F2D7C4E78513}" type="datetime1">
              <a:rPr lang="en-US" smtClean="0"/>
              <a:t>9/7/2026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QC LEAP 2026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681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28600" y="9410700"/>
            <a:ext cx="2133600" cy="365125"/>
          </a:xfrm>
        </p:spPr>
        <p:txBody>
          <a:bodyPr/>
          <a:lstStyle/>
          <a:p>
            <a:fld id="{EF3A15E4-1BC4-4F5E-873E-4AF01942D94E}" type="datetime1">
              <a:rPr lang="en-US" smtClean="0"/>
              <a:t>9/7/2026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696200" y="9410700"/>
            <a:ext cx="2895600" cy="365125"/>
          </a:xfrm>
        </p:spPr>
        <p:txBody>
          <a:bodyPr/>
          <a:lstStyle/>
          <a:p>
            <a:r>
              <a:rPr lang="en-US"/>
              <a:t>QC LEAP 2026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5468600" y="9410700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14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427D2-C06B-4269-81BE-E48A5E7ACE35}" type="datetime1">
              <a:rPr lang="en-US" smtClean="0"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QC LEAP 2026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759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D2BF8-D972-45AC-864F-767AC06BE904}" type="datetime1">
              <a:rPr lang="en-US" smtClean="0"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QC LEAP 2026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304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95CCCD-365A-4771-B076-1837201B25C0}" type="datetime1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QC LEAP 2026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511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3B3D80EB-8D6A-4A02-99CF-706CA1B24EBB}"/>
              </a:ext>
            </a:extLst>
          </p:cNvPr>
          <p:cNvGrpSpPr>
            <a:grpSpLocks noChangeAspect="1"/>
          </p:cNvGrpSpPr>
          <p:nvPr/>
        </p:nvGrpSpPr>
        <p:grpSpPr>
          <a:xfrm>
            <a:off x="2342155" y="3657322"/>
            <a:ext cx="13560887" cy="4279342"/>
            <a:chOff x="5513062" y="4052079"/>
            <a:chExt cx="7239027" cy="2284384"/>
          </a:xfrm>
        </p:grpSpPr>
        <p:sp>
          <p:nvSpPr>
            <p:cNvPr id="2" name="Google Shape;129;p25">
              <a:extLst>
                <a:ext uri="{FF2B5EF4-FFF2-40B4-BE49-F238E27FC236}">
                  <a16:creationId xmlns:a16="http://schemas.microsoft.com/office/drawing/2014/main" id="{A61B4298-1283-9551-21F1-44935DD868D9}"/>
                </a:ext>
              </a:extLst>
            </p:cNvPr>
            <p:cNvSpPr txBox="1"/>
            <p:nvPr/>
          </p:nvSpPr>
          <p:spPr>
            <a:xfrm>
              <a:off x="7201911" y="4711605"/>
              <a:ext cx="4572000" cy="2669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2800" b="1" i="0" u="none" strike="noStrike" cap="none" dirty="0">
                  <a:solidFill>
                    <a:schemeClr val="dk1"/>
                  </a:solidFill>
                  <a:latin typeface="+mn-lt"/>
                  <a:ea typeface="Calibri"/>
                  <a:cs typeface="Calibri"/>
                  <a:sym typeface="Calibri"/>
                </a:rPr>
                <a:t> </a:t>
              </a:r>
              <a:endParaRPr sz="2800" b="1" i="0" u="none" strike="noStrike" cap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" name="Google Shape;134;p25">
              <a:extLst>
                <a:ext uri="{FF2B5EF4-FFF2-40B4-BE49-F238E27FC236}">
                  <a16:creationId xmlns:a16="http://schemas.microsoft.com/office/drawing/2014/main" id="{AC78FDE4-78F0-FE51-F0F2-DA214B884EF6}"/>
                </a:ext>
              </a:extLst>
            </p:cNvPr>
            <p:cNvSpPr txBox="1"/>
            <p:nvPr/>
          </p:nvSpPr>
          <p:spPr>
            <a:xfrm>
              <a:off x="5833114" y="4052079"/>
              <a:ext cx="6918975" cy="2669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800" b="1" i="0" u="none" strike="noStrike" cap="none" dirty="0">
                  <a:solidFill>
                    <a:srgbClr val="E91F30"/>
                  </a:solidFill>
                  <a:latin typeface="+mn-lt"/>
                  <a:ea typeface="Arial"/>
                  <a:cs typeface="Arial"/>
                  <a:sym typeface="Arial"/>
                </a:rPr>
                <a:t>Startup Name:</a:t>
              </a:r>
              <a:endParaRPr sz="2800" b="1" i="0" u="none" strike="noStrike" cap="none" dirty="0">
                <a:solidFill>
                  <a:srgbClr val="E91F3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" name="Google Shape;135;p25">
              <a:extLst>
                <a:ext uri="{FF2B5EF4-FFF2-40B4-BE49-F238E27FC236}">
                  <a16:creationId xmlns:a16="http://schemas.microsoft.com/office/drawing/2014/main" id="{EA220E2B-0146-4DCC-D1B6-0BFC37C95205}"/>
                </a:ext>
              </a:extLst>
            </p:cNvPr>
            <p:cNvGrpSpPr/>
            <p:nvPr/>
          </p:nvGrpSpPr>
          <p:grpSpPr>
            <a:xfrm>
              <a:off x="5513062" y="4399996"/>
              <a:ext cx="6918975" cy="1936467"/>
              <a:chOff x="0" y="2020"/>
              <a:chExt cx="9225300" cy="2581959"/>
            </a:xfrm>
          </p:grpSpPr>
          <p:sp>
            <p:nvSpPr>
              <p:cNvPr id="6" name="Google Shape;136;p25">
                <a:extLst>
                  <a:ext uri="{FF2B5EF4-FFF2-40B4-BE49-F238E27FC236}">
                    <a16:creationId xmlns:a16="http://schemas.microsoft.com/office/drawing/2014/main" id="{B6A00FA3-603E-387C-2FCF-7E7270C816B1}"/>
                  </a:ext>
                </a:extLst>
              </p:cNvPr>
              <p:cNvSpPr/>
              <p:nvPr/>
            </p:nvSpPr>
            <p:spPr>
              <a:xfrm>
                <a:off x="0" y="1123756"/>
                <a:ext cx="9225300" cy="430326"/>
              </a:xfrm>
              <a:prstGeom prst="roundRect">
                <a:avLst>
                  <a:gd name="adj" fmla="val 10000"/>
                </a:avLst>
              </a:prstGeom>
              <a:noFill/>
              <a:ln>
                <a:noFill/>
              </a:ln>
            </p:spPr>
            <p:txBody>
              <a:bodyPr spcFirstLastPara="1" wrap="square" lIns="68575" tIns="68575" rIns="68575" bIns="685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 b="1">
                  <a:latin typeface="+mn-lt"/>
                </a:endParaRPr>
              </a:p>
            </p:txBody>
          </p:sp>
          <p:sp>
            <p:nvSpPr>
              <p:cNvPr id="8" name="Google Shape;138;p25">
                <a:extLst>
                  <a:ext uri="{FF2B5EF4-FFF2-40B4-BE49-F238E27FC236}">
                    <a16:creationId xmlns:a16="http://schemas.microsoft.com/office/drawing/2014/main" id="{A1925A92-A530-2DE0-4254-8F1A5AAC04D9}"/>
                  </a:ext>
                </a:extLst>
              </p:cNvPr>
              <p:cNvSpPr/>
              <p:nvPr/>
            </p:nvSpPr>
            <p:spPr>
              <a:xfrm>
                <a:off x="497027" y="2020"/>
                <a:ext cx="8728272" cy="43032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75" tIns="68575" rIns="68575" bIns="685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 b="1">
                  <a:latin typeface="+mn-lt"/>
                </a:endParaRPr>
              </a:p>
            </p:txBody>
          </p:sp>
          <p:sp>
            <p:nvSpPr>
              <p:cNvPr id="9" name="Google Shape;139;p25">
                <a:extLst>
                  <a:ext uri="{FF2B5EF4-FFF2-40B4-BE49-F238E27FC236}">
                    <a16:creationId xmlns:a16="http://schemas.microsoft.com/office/drawing/2014/main" id="{0661C51F-5FE7-5B00-654B-D6DD62C31302}"/>
                  </a:ext>
                </a:extLst>
              </p:cNvPr>
              <p:cNvSpPr txBox="1"/>
              <p:nvPr/>
            </p:nvSpPr>
            <p:spPr>
              <a:xfrm>
                <a:off x="458786" y="62936"/>
                <a:ext cx="8728272" cy="43032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4150" tIns="34150" rIns="34150" bIns="3415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</a:pPr>
                <a:r>
                  <a:rPr lang="en" sz="2800" b="1" i="0" u="none" strike="noStrike" cap="none" dirty="0">
                    <a:solidFill>
                      <a:srgbClr val="E91F30"/>
                    </a:solidFill>
                    <a:latin typeface="+mn-lt"/>
                    <a:ea typeface="Arial"/>
                    <a:cs typeface="Arial"/>
                    <a:sym typeface="Arial"/>
                  </a:rPr>
                  <a:t>Founders: </a:t>
                </a:r>
                <a:endParaRPr sz="2800" b="1" i="0" u="none" strike="noStrike" cap="none" dirty="0">
                  <a:solidFill>
                    <a:srgbClr val="E91F3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" name="Google Shape;140;p25">
                <a:extLst>
                  <a:ext uri="{FF2B5EF4-FFF2-40B4-BE49-F238E27FC236}">
                    <a16:creationId xmlns:a16="http://schemas.microsoft.com/office/drawing/2014/main" id="{74C0B7DC-D7FC-EA05-3713-8D0ABF6E06B7}"/>
                  </a:ext>
                </a:extLst>
              </p:cNvPr>
              <p:cNvSpPr/>
              <p:nvPr/>
            </p:nvSpPr>
            <p:spPr>
              <a:xfrm>
                <a:off x="0" y="2063930"/>
                <a:ext cx="9225300" cy="430326"/>
              </a:xfrm>
              <a:prstGeom prst="roundRect">
                <a:avLst>
                  <a:gd name="adj" fmla="val 10000"/>
                </a:avLst>
              </a:prstGeom>
              <a:noFill/>
              <a:ln>
                <a:noFill/>
              </a:ln>
            </p:spPr>
            <p:txBody>
              <a:bodyPr spcFirstLastPara="1" wrap="square" lIns="68575" tIns="68575" rIns="68575" bIns="685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 b="1">
                  <a:latin typeface="+mn-lt"/>
                </a:endParaRPr>
              </a:p>
            </p:txBody>
          </p:sp>
          <p:sp>
            <p:nvSpPr>
              <p:cNvPr id="12" name="Google Shape;142;p25">
                <a:extLst>
                  <a:ext uri="{FF2B5EF4-FFF2-40B4-BE49-F238E27FC236}">
                    <a16:creationId xmlns:a16="http://schemas.microsoft.com/office/drawing/2014/main" id="{472F7CF5-0758-C2B2-528C-736D34CBE31D}"/>
                  </a:ext>
                </a:extLst>
              </p:cNvPr>
              <p:cNvSpPr/>
              <p:nvPr/>
            </p:nvSpPr>
            <p:spPr>
              <a:xfrm>
                <a:off x="497027" y="539928"/>
                <a:ext cx="8728272" cy="43032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75" tIns="68575" rIns="68575" bIns="685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 b="1">
                  <a:latin typeface="+mn-lt"/>
                </a:endParaRPr>
              </a:p>
            </p:txBody>
          </p:sp>
          <p:sp>
            <p:nvSpPr>
              <p:cNvPr id="13" name="Google Shape;143;p25">
                <a:extLst>
                  <a:ext uri="{FF2B5EF4-FFF2-40B4-BE49-F238E27FC236}">
                    <a16:creationId xmlns:a16="http://schemas.microsoft.com/office/drawing/2014/main" id="{F26051F5-234D-BDE6-5EFC-E05C2644A90D}"/>
                  </a:ext>
                </a:extLst>
              </p:cNvPr>
              <p:cNvSpPr txBox="1"/>
              <p:nvPr/>
            </p:nvSpPr>
            <p:spPr>
              <a:xfrm>
                <a:off x="457129" y="575330"/>
                <a:ext cx="8728272" cy="43032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4150" tIns="34150" rIns="34150" bIns="3415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</a:pPr>
                <a:r>
                  <a:rPr lang="en" sz="2800" b="1" i="0" u="none" strike="noStrike" cap="none" dirty="0">
                    <a:solidFill>
                      <a:srgbClr val="E91F30"/>
                    </a:solidFill>
                    <a:latin typeface="+mn-lt"/>
                    <a:ea typeface="Arial"/>
                    <a:cs typeface="Arial"/>
                    <a:sym typeface="Arial"/>
                  </a:rPr>
                  <a:t>Email:</a:t>
                </a:r>
                <a:endParaRPr sz="2800" b="1" i="0" u="none" strike="noStrike" cap="none" dirty="0">
                  <a:solidFill>
                    <a:srgbClr val="E91F3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" name="Google Shape;144;p25">
                <a:extLst>
                  <a:ext uri="{FF2B5EF4-FFF2-40B4-BE49-F238E27FC236}">
                    <a16:creationId xmlns:a16="http://schemas.microsoft.com/office/drawing/2014/main" id="{D2A1E08D-F0EC-B37C-C1DB-3664F7E42358}"/>
                  </a:ext>
                </a:extLst>
              </p:cNvPr>
              <p:cNvSpPr/>
              <p:nvPr/>
            </p:nvSpPr>
            <p:spPr>
              <a:xfrm>
                <a:off x="0" y="1525509"/>
                <a:ext cx="9225300" cy="430326"/>
              </a:xfrm>
              <a:prstGeom prst="roundRect">
                <a:avLst>
                  <a:gd name="adj" fmla="val 10000"/>
                </a:avLst>
              </a:prstGeom>
              <a:noFill/>
              <a:ln>
                <a:noFill/>
              </a:ln>
            </p:spPr>
            <p:txBody>
              <a:bodyPr spcFirstLastPara="1" wrap="square" lIns="68575" tIns="68575" rIns="68575" bIns="685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 b="1">
                  <a:latin typeface="+mn-lt"/>
                </a:endParaRPr>
              </a:p>
            </p:txBody>
          </p:sp>
          <p:sp>
            <p:nvSpPr>
              <p:cNvPr id="15" name="Google Shape;145;p25">
                <a:extLst>
                  <a:ext uri="{FF2B5EF4-FFF2-40B4-BE49-F238E27FC236}">
                    <a16:creationId xmlns:a16="http://schemas.microsoft.com/office/drawing/2014/main" id="{C310760F-BEF3-9ADE-32B0-B82AFF22AE33}"/>
                  </a:ext>
                </a:extLst>
              </p:cNvPr>
              <p:cNvSpPr/>
              <p:nvPr/>
            </p:nvSpPr>
            <p:spPr>
              <a:xfrm>
                <a:off x="1834" y="1092085"/>
                <a:ext cx="392606" cy="378793"/>
              </a:xfrm>
              <a:prstGeom prst="rect">
                <a:avLst/>
              </a:prstGeom>
              <a:blipFill rotWithShape="1">
                <a:blip r:embed="rId3">
                  <a:alphaModFix/>
                  <a:biLevel thresh="75000"/>
                </a:blip>
                <a:stretch>
                  <a:fillRect/>
                </a:stretch>
              </a:blipFill>
              <a:ln w="25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68575" rIns="68575" bIns="685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 b="1" dirty="0">
                  <a:latin typeface="+mn-lt"/>
                </a:endParaRPr>
              </a:p>
            </p:txBody>
          </p:sp>
          <p:sp>
            <p:nvSpPr>
              <p:cNvPr id="16" name="Google Shape;146;p25">
                <a:extLst>
                  <a:ext uri="{FF2B5EF4-FFF2-40B4-BE49-F238E27FC236}">
                    <a16:creationId xmlns:a16="http://schemas.microsoft.com/office/drawing/2014/main" id="{E1BBE054-F76F-F72A-D4E5-E411F616A0FB}"/>
                  </a:ext>
                </a:extLst>
              </p:cNvPr>
              <p:cNvSpPr/>
              <p:nvPr/>
            </p:nvSpPr>
            <p:spPr>
              <a:xfrm>
                <a:off x="497027" y="1077836"/>
                <a:ext cx="8728272" cy="43032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75" tIns="68575" rIns="68575" bIns="685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 b="1">
                  <a:latin typeface="+mn-lt"/>
                </a:endParaRPr>
              </a:p>
            </p:txBody>
          </p:sp>
          <p:sp>
            <p:nvSpPr>
              <p:cNvPr id="17" name="Google Shape;147;p25">
                <a:extLst>
                  <a:ext uri="{FF2B5EF4-FFF2-40B4-BE49-F238E27FC236}">
                    <a16:creationId xmlns:a16="http://schemas.microsoft.com/office/drawing/2014/main" id="{DCE75BA0-32D9-BD22-9E6B-BFEBC9AE6F4B}"/>
                  </a:ext>
                </a:extLst>
              </p:cNvPr>
              <p:cNvSpPr txBox="1"/>
              <p:nvPr/>
            </p:nvSpPr>
            <p:spPr>
              <a:xfrm>
                <a:off x="457201" y="1092085"/>
                <a:ext cx="8728272" cy="43032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4150" tIns="34150" rIns="34150" bIns="3415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</a:pPr>
                <a:r>
                  <a:rPr lang="en" sz="2800" b="1" i="0" u="none" strike="noStrike" cap="none" dirty="0">
                    <a:solidFill>
                      <a:srgbClr val="E91F30"/>
                    </a:solidFill>
                    <a:latin typeface="+mn-lt"/>
                    <a:ea typeface="Arial"/>
                    <a:cs typeface="Arial"/>
                    <a:sym typeface="Arial"/>
                  </a:rPr>
                  <a:t>Phone Number:</a:t>
                </a:r>
                <a:endParaRPr sz="2800" b="1" i="0" u="none" strike="noStrike" cap="none" dirty="0">
                  <a:solidFill>
                    <a:srgbClr val="E91F3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148;p25">
                <a:extLst>
                  <a:ext uri="{FF2B5EF4-FFF2-40B4-BE49-F238E27FC236}">
                    <a16:creationId xmlns:a16="http://schemas.microsoft.com/office/drawing/2014/main" id="{288F8F6A-272B-88A2-C23D-50A44602D028}"/>
                  </a:ext>
                </a:extLst>
              </p:cNvPr>
              <p:cNvSpPr/>
              <p:nvPr/>
            </p:nvSpPr>
            <p:spPr>
              <a:xfrm>
                <a:off x="0" y="1615744"/>
                <a:ext cx="9225300" cy="430326"/>
              </a:xfrm>
              <a:prstGeom prst="roundRect">
                <a:avLst>
                  <a:gd name="adj" fmla="val 10000"/>
                </a:avLst>
              </a:prstGeom>
              <a:noFill/>
              <a:ln>
                <a:noFill/>
              </a:ln>
            </p:spPr>
            <p:txBody>
              <a:bodyPr spcFirstLastPara="1" wrap="square" lIns="68575" tIns="68575" rIns="68575" bIns="685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 b="1">
                  <a:latin typeface="+mn-lt"/>
                </a:endParaRPr>
              </a:p>
            </p:txBody>
          </p:sp>
          <p:sp>
            <p:nvSpPr>
              <p:cNvPr id="19" name="Google Shape;149;p25">
                <a:extLst>
                  <a:ext uri="{FF2B5EF4-FFF2-40B4-BE49-F238E27FC236}">
                    <a16:creationId xmlns:a16="http://schemas.microsoft.com/office/drawing/2014/main" id="{66C46422-02C3-ED04-4A53-A181939264E1}"/>
                  </a:ext>
                </a:extLst>
              </p:cNvPr>
              <p:cNvSpPr/>
              <p:nvPr/>
            </p:nvSpPr>
            <p:spPr>
              <a:xfrm>
                <a:off x="497027" y="1615744"/>
                <a:ext cx="8728272" cy="43032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75" tIns="68575" rIns="68575" bIns="685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 b="1">
                  <a:latin typeface="+mn-lt"/>
                </a:endParaRPr>
              </a:p>
            </p:txBody>
          </p:sp>
          <p:sp>
            <p:nvSpPr>
              <p:cNvPr id="20" name="Google Shape;150;p25">
                <a:extLst>
                  <a:ext uri="{FF2B5EF4-FFF2-40B4-BE49-F238E27FC236}">
                    <a16:creationId xmlns:a16="http://schemas.microsoft.com/office/drawing/2014/main" id="{15155E2D-EC2E-23FC-BFA4-754D76C092DC}"/>
                  </a:ext>
                </a:extLst>
              </p:cNvPr>
              <p:cNvSpPr/>
              <p:nvPr/>
            </p:nvSpPr>
            <p:spPr>
              <a:xfrm>
                <a:off x="0" y="2153653"/>
                <a:ext cx="9225300" cy="430326"/>
              </a:xfrm>
              <a:prstGeom prst="roundRect">
                <a:avLst>
                  <a:gd name="adj" fmla="val 10000"/>
                </a:avLst>
              </a:prstGeom>
              <a:noFill/>
              <a:ln>
                <a:noFill/>
              </a:ln>
            </p:spPr>
            <p:txBody>
              <a:bodyPr spcFirstLastPara="1" wrap="square" lIns="68575" tIns="68575" rIns="68575" bIns="685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 b="1">
                  <a:latin typeface="+mn-lt"/>
                </a:endParaRPr>
              </a:p>
            </p:txBody>
          </p:sp>
          <p:sp>
            <p:nvSpPr>
              <p:cNvPr id="21" name="Google Shape;151;p25">
                <a:extLst>
                  <a:ext uri="{FF2B5EF4-FFF2-40B4-BE49-F238E27FC236}">
                    <a16:creationId xmlns:a16="http://schemas.microsoft.com/office/drawing/2014/main" id="{1332F352-3F74-1C1A-9208-88C463549A32}"/>
                  </a:ext>
                </a:extLst>
              </p:cNvPr>
              <p:cNvSpPr/>
              <p:nvPr/>
            </p:nvSpPr>
            <p:spPr>
              <a:xfrm>
                <a:off x="13781" y="1632711"/>
                <a:ext cx="384601" cy="357653"/>
              </a:xfrm>
              <a:prstGeom prst="rect">
                <a:avLst/>
              </a:prstGeom>
              <a:blipFill rotWithShape="1">
                <a:blip r:embed="rId4">
                  <a:alphaModFix/>
                  <a:biLevel thresh="75000"/>
                </a:blip>
                <a:stretch>
                  <a:fillRect/>
                </a:stretch>
              </a:blipFill>
              <a:ln w="25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68575" rIns="68575" bIns="685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 b="1">
                  <a:latin typeface="+mn-lt"/>
                </a:endParaRPr>
              </a:p>
            </p:txBody>
          </p:sp>
          <p:sp>
            <p:nvSpPr>
              <p:cNvPr id="22" name="Google Shape;152;p25">
                <a:extLst>
                  <a:ext uri="{FF2B5EF4-FFF2-40B4-BE49-F238E27FC236}">
                    <a16:creationId xmlns:a16="http://schemas.microsoft.com/office/drawing/2014/main" id="{C5FF1086-C80D-1B2C-66B8-7C895E13C196}"/>
                  </a:ext>
                </a:extLst>
              </p:cNvPr>
              <p:cNvSpPr/>
              <p:nvPr/>
            </p:nvSpPr>
            <p:spPr>
              <a:xfrm>
                <a:off x="497027" y="2153653"/>
                <a:ext cx="8728272" cy="43032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75" tIns="68575" rIns="68575" bIns="685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 b="1">
                  <a:latin typeface="+mn-lt"/>
                </a:endParaRPr>
              </a:p>
            </p:txBody>
          </p:sp>
          <p:sp>
            <p:nvSpPr>
              <p:cNvPr id="23" name="Google Shape;153;p25">
                <a:extLst>
                  <a:ext uri="{FF2B5EF4-FFF2-40B4-BE49-F238E27FC236}">
                    <a16:creationId xmlns:a16="http://schemas.microsoft.com/office/drawing/2014/main" id="{EC72C69F-EA7E-1526-AC7E-BDFF74BF5DE6}"/>
                  </a:ext>
                </a:extLst>
              </p:cNvPr>
              <p:cNvSpPr txBox="1"/>
              <p:nvPr/>
            </p:nvSpPr>
            <p:spPr>
              <a:xfrm>
                <a:off x="457201" y="1602273"/>
                <a:ext cx="8728200" cy="430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4150" tIns="34150" rIns="34150" bIns="3415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</a:pPr>
                <a:r>
                  <a:rPr lang="en" sz="2800" b="1" i="0" u="none" strike="noStrike" cap="none" dirty="0">
                    <a:solidFill>
                      <a:srgbClr val="E91F30"/>
                    </a:solidFill>
                    <a:latin typeface="+mn-lt"/>
                    <a:ea typeface="Arial"/>
                    <a:cs typeface="Arial"/>
                    <a:sym typeface="Arial"/>
                  </a:rPr>
                  <a:t>Location:</a:t>
                </a:r>
                <a:endParaRPr sz="2800" b="1" i="0" u="none" strike="noStrike" cap="none" dirty="0">
                  <a:solidFill>
                    <a:srgbClr val="E91F3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5" name="Google Shape;154;p25" descr="Building outline">
              <a:extLst>
                <a:ext uri="{FF2B5EF4-FFF2-40B4-BE49-F238E27FC236}">
                  <a16:creationId xmlns:a16="http://schemas.microsoft.com/office/drawing/2014/main" id="{2AF22F39-B3F5-1D27-DB6D-576B1074710D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5520961" y="4065474"/>
              <a:ext cx="312153" cy="26696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7AF873FE-8B0E-4003-15C9-50914A0D8CD2}"/>
              </a:ext>
            </a:extLst>
          </p:cNvPr>
          <p:cNvSpPr txBox="1">
            <a:spLocks/>
          </p:cNvSpPr>
          <p:nvPr/>
        </p:nvSpPr>
        <p:spPr>
          <a:xfrm>
            <a:off x="5245556" y="789603"/>
            <a:ext cx="7796888" cy="80978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dirty="0">
                <a:solidFill>
                  <a:srgbClr val="25295B"/>
                </a:solidFill>
              </a:rPr>
              <a:t>QC LEAP 2026</a:t>
            </a:r>
            <a:endParaRPr lang="en-IN" sz="6000" b="1" dirty="0">
              <a:solidFill>
                <a:srgbClr val="25295B"/>
              </a:solidFill>
            </a:endParaRPr>
          </a:p>
        </p:txBody>
      </p:sp>
      <p:pic>
        <p:nvPicPr>
          <p:cNvPr id="27" name="Graphic 26" descr="Group brainstorm with solid fill">
            <a:extLst>
              <a:ext uri="{FF2B5EF4-FFF2-40B4-BE49-F238E27FC236}">
                <a16:creationId xmlns:a16="http://schemas.microsoft.com/office/drawing/2014/main" id="{DAA94B0E-7A38-6682-392A-935F4A2C4F0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99354" y="4290196"/>
            <a:ext cx="642355" cy="642355"/>
          </a:xfrm>
          <a:prstGeom prst="rect">
            <a:avLst/>
          </a:prstGeom>
        </p:spPr>
      </p:pic>
      <p:pic>
        <p:nvPicPr>
          <p:cNvPr id="29" name="Graphic 28" descr="Email with solid fill">
            <a:extLst>
              <a:ext uri="{FF2B5EF4-FFF2-40B4-BE49-F238E27FC236}">
                <a16:creationId xmlns:a16="http://schemas.microsoft.com/office/drawing/2014/main" id="{840EBBC1-A9AC-30A9-2955-45EC35544A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95382" y="5113292"/>
            <a:ext cx="477246" cy="477246"/>
          </a:xfrm>
          <a:prstGeom prst="rect">
            <a:avLst/>
          </a:prstGeom>
        </p:spPr>
      </p:pic>
      <p:sp>
        <p:nvSpPr>
          <p:cNvPr id="34" name="Footer Placeholder 33">
            <a:extLst>
              <a:ext uri="{FF2B5EF4-FFF2-40B4-BE49-F238E27FC236}">
                <a16:creationId xmlns:a16="http://schemas.microsoft.com/office/drawing/2014/main" id="{7F37DBA7-34FE-8CF0-F992-056A77C85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QC LEAP 2026</a:t>
            </a:r>
          </a:p>
        </p:txBody>
      </p:sp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77A4A039-B755-180D-8384-0AD35B2E2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834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F58FF-BD5E-641D-F4FF-94A3AAD7B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E5DAE-DFA9-E879-A997-F1AA25EF5C2B}"/>
              </a:ext>
            </a:extLst>
          </p:cNvPr>
          <p:cNvSpPr txBox="1">
            <a:spLocks/>
          </p:cNvSpPr>
          <p:nvPr/>
        </p:nvSpPr>
        <p:spPr>
          <a:xfrm>
            <a:off x="847299" y="723900"/>
            <a:ext cx="7458501" cy="80978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dirty="0">
                <a:solidFill>
                  <a:srgbClr val="25295B"/>
                </a:solidFill>
              </a:rPr>
              <a:t>Business Model</a:t>
            </a:r>
            <a:endParaRPr lang="en-IN" b="1" dirty="0">
              <a:solidFill>
                <a:srgbClr val="25295B"/>
              </a:solidFill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17141F2-A4E1-9048-4693-ADB55D900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QC LEAP 2026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C54C588-C08E-F544-8050-AF73DCD5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964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3074EC-6C6C-BF43-A3D8-71BD0E7AF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7A57A-7F7B-8A24-5995-44D21D7FB2D7}"/>
              </a:ext>
            </a:extLst>
          </p:cNvPr>
          <p:cNvSpPr txBox="1">
            <a:spLocks/>
          </p:cNvSpPr>
          <p:nvPr/>
        </p:nvSpPr>
        <p:spPr>
          <a:xfrm>
            <a:off x="847299" y="723900"/>
            <a:ext cx="7458501" cy="80978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dirty="0">
                <a:solidFill>
                  <a:srgbClr val="25295B"/>
                </a:solidFill>
              </a:rPr>
              <a:t>The Team and Mentor(s)</a:t>
            </a:r>
            <a:endParaRPr lang="en-IN" b="1" dirty="0">
              <a:solidFill>
                <a:srgbClr val="25295B"/>
              </a:solidFill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F6CB0E0-2608-E4C2-366A-FC1C27BF8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QC LEAP 2026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0CD45AC-0D33-6C33-715B-F633A3739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2191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9418CB-43ED-B16C-0623-6C9409191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66D04-7328-AD2E-FE6A-410724355CC2}"/>
              </a:ext>
            </a:extLst>
          </p:cNvPr>
          <p:cNvSpPr txBox="1">
            <a:spLocks/>
          </p:cNvSpPr>
          <p:nvPr/>
        </p:nvSpPr>
        <p:spPr>
          <a:xfrm>
            <a:off x="847299" y="723900"/>
            <a:ext cx="7458501" cy="80978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dirty="0">
                <a:solidFill>
                  <a:srgbClr val="25295B"/>
                </a:solidFill>
              </a:rPr>
              <a:t>Roadmap</a:t>
            </a:r>
            <a:endParaRPr lang="en-IN" b="1" dirty="0">
              <a:solidFill>
                <a:srgbClr val="25295B"/>
              </a:solidFill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3693CCD-2F4A-079D-ABB7-7D2155212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QC LEAP 2026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8A5F56-D5D5-0454-1B43-DAF101E99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5914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0BF323-493F-4375-687E-09C4102DA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29200-DB0A-0990-2D9B-721A5CC59F32}"/>
              </a:ext>
            </a:extLst>
          </p:cNvPr>
          <p:cNvSpPr txBox="1">
            <a:spLocks/>
          </p:cNvSpPr>
          <p:nvPr/>
        </p:nvSpPr>
        <p:spPr>
          <a:xfrm>
            <a:off x="847299" y="723900"/>
            <a:ext cx="11420901" cy="80978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dirty="0">
                <a:solidFill>
                  <a:srgbClr val="25295B"/>
                </a:solidFill>
              </a:rPr>
              <a:t>The Ask (Slab A/B/C) and Funding History</a:t>
            </a:r>
            <a:endParaRPr lang="en-IN" b="1" dirty="0">
              <a:solidFill>
                <a:srgbClr val="25295B"/>
              </a:solidFill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9F7F9D6-CEC6-1D44-6F78-8A4638563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QC LEAP 2026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45C9F09-D0BF-0C98-03DD-211F024B0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4C30D3C-CBAA-C0D4-C99A-3B6F66B2E2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8469952"/>
              </p:ext>
            </p:extLst>
          </p:nvPr>
        </p:nvGraphicFramePr>
        <p:xfrm>
          <a:off x="9141030" y="1790700"/>
          <a:ext cx="8613569" cy="66269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21239">
                  <a:extLst>
                    <a:ext uri="{9D8B030D-6E8A-4147-A177-3AD203B41FA5}">
                      <a16:colId xmlns:a16="http://schemas.microsoft.com/office/drawing/2014/main" val="4031046526"/>
                    </a:ext>
                  </a:extLst>
                </a:gridCol>
                <a:gridCol w="1162832">
                  <a:extLst>
                    <a:ext uri="{9D8B030D-6E8A-4147-A177-3AD203B41FA5}">
                      <a16:colId xmlns:a16="http://schemas.microsoft.com/office/drawing/2014/main" val="2763028"/>
                    </a:ext>
                  </a:extLst>
                </a:gridCol>
                <a:gridCol w="1324336">
                  <a:extLst>
                    <a:ext uri="{9D8B030D-6E8A-4147-A177-3AD203B41FA5}">
                      <a16:colId xmlns:a16="http://schemas.microsoft.com/office/drawing/2014/main" val="780418418"/>
                    </a:ext>
                  </a:extLst>
                </a:gridCol>
                <a:gridCol w="1195133">
                  <a:extLst>
                    <a:ext uri="{9D8B030D-6E8A-4147-A177-3AD203B41FA5}">
                      <a16:colId xmlns:a16="http://schemas.microsoft.com/office/drawing/2014/main" val="1770805797"/>
                    </a:ext>
                  </a:extLst>
                </a:gridCol>
                <a:gridCol w="1292035">
                  <a:extLst>
                    <a:ext uri="{9D8B030D-6E8A-4147-A177-3AD203B41FA5}">
                      <a16:colId xmlns:a16="http://schemas.microsoft.com/office/drawing/2014/main" val="116430394"/>
                    </a:ext>
                  </a:extLst>
                </a:gridCol>
                <a:gridCol w="958260">
                  <a:extLst>
                    <a:ext uri="{9D8B030D-6E8A-4147-A177-3AD203B41FA5}">
                      <a16:colId xmlns:a16="http://schemas.microsoft.com/office/drawing/2014/main" val="1887991670"/>
                    </a:ext>
                  </a:extLst>
                </a:gridCol>
                <a:gridCol w="1259734">
                  <a:extLst>
                    <a:ext uri="{9D8B030D-6E8A-4147-A177-3AD203B41FA5}">
                      <a16:colId xmlns:a16="http://schemas.microsoft.com/office/drawing/2014/main" val="2913574485"/>
                    </a:ext>
                  </a:extLst>
                </a:gridCol>
              </a:tblGrid>
              <a:tr h="1003901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1" u="none" strike="noStrike" dirty="0">
                          <a:effectLst/>
                        </a:rPr>
                        <a:t>Expense Category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 dirty="0">
                          <a:effectLst/>
                        </a:rPr>
                        <a:t>First Year Budget (INR)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 dirty="0">
                          <a:effectLst/>
                        </a:rPr>
                        <a:t>Second Year Budget (INR)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 dirty="0">
                          <a:effectLst/>
                        </a:rPr>
                        <a:t>Third Year Budget (INR)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 dirty="0">
                          <a:effectLst/>
                        </a:rPr>
                        <a:t>Total 3-Year Budget (INR)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 dirty="0">
                          <a:effectLst/>
                        </a:rPr>
                        <a:t>% of Total Request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 dirty="0">
                          <a:effectLst/>
                        </a:rPr>
                        <a:t>Compliance Check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extLst>
                  <a:ext uri="{0D108BD9-81ED-4DB2-BD59-A6C34878D82A}">
                    <a16:rowId xmlns:a16="http://schemas.microsoft.com/office/drawing/2014/main" val="2781329864"/>
                  </a:ext>
                </a:extLst>
              </a:tr>
              <a:tr h="535824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 dirty="0">
                          <a:effectLst/>
                        </a:rPr>
                        <a:t>R&amp;D &amp; Prototyping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</a:rPr>
                        <a:t> 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</a:rPr>
                        <a:t> 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</a:rPr>
                        <a:t>₹ XX,XX,XXX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 dirty="0">
                          <a:effectLst/>
                        </a:rPr>
                        <a:t>XX%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</a:rPr>
                        <a:t>Core focus area.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extLst>
                  <a:ext uri="{0D108BD9-81ED-4DB2-BD59-A6C34878D82A}">
                    <a16:rowId xmlns:a16="http://schemas.microsoft.com/office/drawing/2014/main" val="2489048841"/>
                  </a:ext>
                </a:extLst>
              </a:tr>
              <a:tr h="1003901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 dirty="0">
                          <a:effectLst/>
                        </a:rPr>
                        <a:t>Equipment &amp; Infrastructure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</a:rPr>
                        <a:t> 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</a:rPr>
                        <a:t> 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</a:rPr>
                        <a:t>₹ XX,XX,XXX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 dirty="0">
                          <a:effectLst/>
                        </a:rPr>
                        <a:t>XX%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</a:rPr>
                        <a:t>Specialized for Quantum.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extLst>
                  <a:ext uri="{0D108BD9-81ED-4DB2-BD59-A6C34878D82A}">
                    <a16:rowId xmlns:a16="http://schemas.microsoft.com/office/drawing/2014/main" val="3880006054"/>
                  </a:ext>
                </a:extLst>
              </a:tr>
              <a:tr h="1003901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 dirty="0">
                          <a:effectLst/>
                        </a:rPr>
                        <a:t>Scientific/Technical Salaries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</a:rPr>
                        <a:t> 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</a:rPr>
                        <a:t>₹ XX,XX,XXX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 dirty="0">
                          <a:effectLst/>
                        </a:rPr>
                        <a:t>XX%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</a:rPr>
                        <a:t>High-pedigree HR.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extLst>
                  <a:ext uri="{0D108BD9-81ED-4DB2-BD59-A6C34878D82A}">
                    <a16:rowId xmlns:a16="http://schemas.microsoft.com/office/drawing/2014/main" val="3217262297"/>
                  </a:ext>
                </a:extLst>
              </a:tr>
              <a:tr h="1003901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 dirty="0">
                          <a:effectLst/>
                        </a:rPr>
                        <a:t>Testing/Certification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</a:rPr>
                        <a:t>₹ XX,XX,XXX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 dirty="0">
                          <a:effectLst/>
                        </a:rPr>
                        <a:t>XX%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</a:rPr>
                        <a:t>Regulatory compliance.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extLst>
                  <a:ext uri="{0D108BD9-81ED-4DB2-BD59-A6C34878D82A}">
                    <a16:rowId xmlns:a16="http://schemas.microsoft.com/office/drawing/2014/main" val="3467696795"/>
                  </a:ext>
                </a:extLst>
              </a:tr>
              <a:tr h="535824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 dirty="0">
                          <a:effectLst/>
                        </a:rPr>
                        <a:t>Marketing &amp; Outreach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</a:rPr>
                        <a:t>₹ XX,XX,XXX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 dirty="0">
                          <a:effectLst/>
                        </a:rPr>
                        <a:t>XX%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</a:rPr>
                        <a:t>Commercialization.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extLst>
                  <a:ext uri="{0D108BD9-81ED-4DB2-BD59-A6C34878D82A}">
                    <a16:rowId xmlns:a16="http://schemas.microsoft.com/office/drawing/2014/main" val="1589813482"/>
                  </a:ext>
                </a:extLst>
              </a:tr>
              <a:tr h="535824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 dirty="0">
                          <a:effectLst/>
                        </a:rPr>
                        <a:t>Contingencies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</a:rPr>
                        <a:t>₹ XX,XX,XXX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 dirty="0">
                          <a:effectLst/>
                        </a:rPr>
                        <a:t>&lt; 10%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</a:rPr>
                        <a:t>Mandatory Cap.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extLst>
                  <a:ext uri="{0D108BD9-81ED-4DB2-BD59-A6C34878D82A}">
                    <a16:rowId xmlns:a16="http://schemas.microsoft.com/office/drawing/2014/main" val="4191513865"/>
                  </a:ext>
                </a:extLst>
              </a:tr>
              <a:tr h="1003901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1" u="none" strike="noStrike" dirty="0">
                          <a:effectLst/>
                        </a:rPr>
                        <a:t>TOTAL FUND REQUESTED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 dirty="0">
                          <a:effectLst/>
                        </a:rPr>
                        <a:t> 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 dirty="0">
                          <a:effectLst/>
                        </a:rPr>
                        <a:t> 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 dirty="0">
                          <a:effectLst/>
                        </a:rPr>
                        <a:t> 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 dirty="0">
                          <a:effectLst/>
                        </a:rPr>
                        <a:t>₹ XX,XX,XXX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 dirty="0">
                          <a:effectLst/>
                        </a:rPr>
                        <a:t>100%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 dirty="0">
                          <a:effectLst/>
                        </a:rPr>
                        <a:t> 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43" marR="5143" marT="5143" marB="0" anchor="ctr"/>
                </a:tc>
                <a:extLst>
                  <a:ext uri="{0D108BD9-81ED-4DB2-BD59-A6C34878D82A}">
                    <a16:rowId xmlns:a16="http://schemas.microsoft.com/office/drawing/2014/main" val="3844479307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DC789D6A-3FF8-6C86-B2EE-7E7E78C8E8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0097484"/>
              </p:ext>
            </p:extLst>
          </p:nvPr>
        </p:nvGraphicFramePr>
        <p:xfrm>
          <a:off x="609600" y="1790700"/>
          <a:ext cx="8339352" cy="29090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2474">
                  <a:extLst>
                    <a:ext uri="{9D8B030D-6E8A-4147-A177-3AD203B41FA5}">
                      <a16:colId xmlns:a16="http://schemas.microsoft.com/office/drawing/2014/main" val="1648398068"/>
                    </a:ext>
                  </a:extLst>
                </a:gridCol>
                <a:gridCol w="1272496">
                  <a:extLst>
                    <a:ext uri="{9D8B030D-6E8A-4147-A177-3AD203B41FA5}">
                      <a16:colId xmlns:a16="http://schemas.microsoft.com/office/drawing/2014/main" val="1622455103"/>
                    </a:ext>
                  </a:extLst>
                </a:gridCol>
                <a:gridCol w="2437960">
                  <a:extLst>
                    <a:ext uri="{9D8B030D-6E8A-4147-A177-3AD203B41FA5}">
                      <a16:colId xmlns:a16="http://schemas.microsoft.com/office/drawing/2014/main" val="2930125758"/>
                    </a:ext>
                  </a:extLst>
                </a:gridCol>
                <a:gridCol w="998969">
                  <a:extLst>
                    <a:ext uri="{9D8B030D-6E8A-4147-A177-3AD203B41FA5}">
                      <a16:colId xmlns:a16="http://schemas.microsoft.com/office/drawing/2014/main" val="3714733377"/>
                    </a:ext>
                  </a:extLst>
                </a:gridCol>
                <a:gridCol w="832474">
                  <a:extLst>
                    <a:ext uri="{9D8B030D-6E8A-4147-A177-3AD203B41FA5}">
                      <a16:colId xmlns:a16="http://schemas.microsoft.com/office/drawing/2014/main" val="339101733"/>
                    </a:ext>
                  </a:extLst>
                </a:gridCol>
                <a:gridCol w="1022754">
                  <a:extLst>
                    <a:ext uri="{9D8B030D-6E8A-4147-A177-3AD203B41FA5}">
                      <a16:colId xmlns:a16="http://schemas.microsoft.com/office/drawing/2014/main" val="721064487"/>
                    </a:ext>
                  </a:extLst>
                </a:gridCol>
                <a:gridCol w="942225">
                  <a:extLst>
                    <a:ext uri="{9D8B030D-6E8A-4147-A177-3AD203B41FA5}">
                      <a16:colId xmlns:a16="http://schemas.microsoft.com/office/drawing/2014/main" val="2932246573"/>
                    </a:ext>
                  </a:extLst>
                </a:gridCol>
              </a:tblGrid>
              <a:tr h="495282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 dirty="0">
                          <a:effectLst/>
                        </a:rPr>
                        <a:t>Template for Funding Details of Past</a:t>
                      </a:r>
                      <a:endParaRPr lang="en-IN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6" marR="5946" marT="5946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048919"/>
                  </a:ext>
                </a:extLst>
              </a:tr>
              <a:tr h="408802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 dirty="0" err="1">
                          <a:effectLst/>
                        </a:rPr>
                        <a:t>S.No</a:t>
                      </a:r>
                      <a:r>
                        <a:rPr lang="en-IN" sz="1400" b="1" u="none" strike="noStrike" dirty="0">
                          <a:effectLst/>
                        </a:rPr>
                        <a:t>.</a:t>
                      </a:r>
                      <a:endParaRPr lang="en-IN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6" marR="5946" marT="59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 dirty="0">
                          <a:effectLst/>
                        </a:rPr>
                        <a:t>Source of Investment</a:t>
                      </a:r>
                      <a:endParaRPr lang="en-IN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6" marR="5946" marT="59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 dirty="0">
                          <a:effectLst/>
                        </a:rPr>
                        <a:t>Name of the Funder/ Funding Agency</a:t>
                      </a:r>
                      <a:endParaRPr lang="en-IN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6" marR="5946" marT="59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 dirty="0">
                          <a:effectLst/>
                        </a:rPr>
                        <a:t>Amount (in INR)</a:t>
                      </a:r>
                      <a:endParaRPr lang="en-IN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6" marR="5946" marT="59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 dirty="0">
                          <a:effectLst/>
                        </a:rPr>
                        <a:t>Year        </a:t>
                      </a:r>
                      <a:endParaRPr lang="en-IN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6" marR="5946" marT="59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 dirty="0">
                          <a:effectLst/>
                        </a:rPr>
                        <a:t>Stage of Funding </a:t>
                      </a:r>
                      <a:endParaRPr lang="en-IN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6" marR="5946" marT="59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 dirty="0">
                          <a:effectLst/>
                        </a:rPr>
                        <a:t>Valuation</a:t>
                      </a:r>
                      <a:endParaRPr lang="en-IN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6" marR="5946" marT="5946" marB="0" anchor="ctr"/>
                </a:tc>
                <a:extLst>
                  <a:ext uri="{0D108BD9-81ED-4DB2-BD59-A6C34878D82A}">
                    <a16:rowId xmlns:a16="http://schemas.microsoft.com/office/drawing/2014/main" val="1260164622"/>
                  </a:ext>
                </a:extLst>
              </a:tr>
              <a:tr h="495282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>
                          <a:effectLst/>
                        </a:rPr>
                        <a:t>1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6" marR="5946" marT="59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>
                          <a:effectLst/>
                        </a:rPr>
                        <a:t> 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6" marR="5946" marT="59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 dirty="0">
                          <a:effectLst/>
                        </a:rPr>
                        <a:t> 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6" marR="5946" marT="59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>
                          <a:effectLst/>
                        </a:rPr>
                        <a:t> 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6" marR="5946" marT="59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>
                          <a:effectLst/>
                        </a:rPr>
                        <a:t> 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6" marR="5946" marT="59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>
                          <a:effectLst/>
                        </a:rPr>
                        <a:t> 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6" marR="5946" marT="59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>
                          <a:effectLst/>
                        </a:rPr>
                        <a:t> 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6" marR="5946" marT="5946" marB="0" anchor="ctr"/>
                </a:tc>
                <a:extLst>
                  <a:ext uri="{0D108BD9-81ED-4DB2-BD59-A6C34878D82A}">
                    <a16:rowId xmlns:a16="http://schemas.microsoft.com/office/drawing/2014/main" val="1681166305"/>
                  </a:ext>
                </a:extLst>
              </a:tr>
              <a:tr h="495282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>
                          <a:effectLst/>
                        </a:rPr>
                        <a:t>2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6" marR="5946" marT="59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>
                          <a:effectLst/>
                        </a:rPr>
                        <a:t> 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6" marR="5946" marT="59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>
                          <a:effectLst/>
                        </a:rPr>
                        <a:t> 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6" marR="5946" marT="59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>
                          <a:effectLst/>
                        </a:rPr>
                        <a:t> 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6" marR="5946" marT="59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>
                          <a:effectLst/>
                        </a:rPr>
                        <a:t> 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6" marR="5946" marT="59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>
                          <a:effectLst/>
                        </a:rPr>
                        <a:t> 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6" marR="5946" marT="59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>
                          <a:effectLst/>
                        </a:rPr>
                        <a:t> 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6" marR="5946" marT="5946" marB="0" anchor="ctr"/>
                </a:tc>
                <a:extLst>
                  <a:ext uri="{0D108BD9-81ED-4DB2-BD59-A6C34878D82A}">
                    <a16:rowId xmlns:a16="http://schemas.microsoft.com/office/drawing/2014/main" val="1639394589"/>
                  </a:ext>
                </a:extLst>
              </a:tr>
              <a:tr h="495282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>
                          <a:effectLst/>
                        </a:rPr>
                        <a:t>3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6" marR="5946" marT="59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>
                          <a:effectLst/>
                        </a:rPr>
                        <a:t> 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6" marR="5946" marT="59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>
                          <a:effectLst/>
                        </a:rPr>
                        <a:t> 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6" marR="5946" marT="59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>
                          <a:effectLst/>
                        </a:rPr>
                        <a:t> 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6" marR="5946" marT="59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>
                          <a:effectLst/>
                        </a:rPr>
                        <a:t> 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6" marR="5946" marT="59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>
                          <a:effectLst/>
                        </a:rPr>
                        <a:t> 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6" marR="5946" marT="59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>
                          <a:effectLst/>
                        </a:rPr>
                        <a:t> 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6" marR="5946" marT="5946" marB="0" anchor="ctr"/>
                </a:tc>
                <a:extLst>
                  <a:ext uri="{0D108BD9-81ED-4DB2-BD59-A6C34878D82A}">
                    <a16:rowId xmlns:a16="http://schemas.microsoft.com/office/drawing/2014/main" val="1164697699"/>
                  </a:ext>
                </a:extLst>
              </a:tr>
              <a:tr h="495282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>
                          <a:effectLst/>
                        </a:rPr>
                        <a:t>4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6" marR="5946" marT="59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>
                          <a:effectLst/>
                        </a:rPr>
                        <a:t> 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6" marR="5946" marT="59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 dirty="0">
                          <a:effectLst/>
                        </a:rPr>
                        <a:t> 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6" marR="5946" marT="59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>
                          <a:effectLst/>
                        </a:rPr>
                        <a:t> 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6" marR="5946" marT="59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>
                          <a:effectLst/>
                        </a:rPr>
                        <a:t> 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6" marR="5946" marT="59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>
                          <a:effectLst/>
                        </a:rPr>
                        <a:t> 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6" marR="5946" marT="59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 dirty="0">
                          <a:effectLst/>
                        </a:rPr>
                        <a:t> 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6" marR="5946" marT="5946" marB="0" anchor="ctr"/>
                </a:tc>
                <a:extLst>
                  <a:ext uri="{0D108BD9-81ED-4DB2-BD59-A6C34878D82A}">
                    <a16:rowId xmlns:a16="http://schemas.microsoft.com/office/drawing/2014/main" val="21893270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47757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0BF323-493F-4375-687E-09C4102DA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29200-DB0A-0990-2D9B-721A5CC59F32}"/>
              </a:ext>
            </a:extLst>
          </p:cNvPr>
          <p:cNvSpPr txBox="1">
            <a:spLocks/>
          </p:cNvSpPr>
          <p:nvPr/>
        </p:nvSpPr>
        <p:spPr>
          <a:xfrm>
            <a:off x="847299" y="723900"/>
            <a:ext cx="11420901" cy="80978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dirty="0">
                <a:solidFill>
                  <a:srgbClr val="25295B"/>
                </a:solidFill>
              </a:rPr>
              <a:t>Milestones </a:t>
            </a:r>
            <a:endParaRPr lang="en-IN" b="1" dirty="0">
              <a:solidFill>
                <a:srgbClr val="25295B"/>
              </a:solidFill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9F7F9D6-CEC6-1D44-6F78-8A4638563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QC LEAP 2026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45C9F09-D0BF-0C98-03DD-211F024B0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EB1DFF7-4C10-4274-547B-82BF945282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1047165"/>
              </p:ext>
            </p:extLst>
          </p:nvPr>
        </p:nvGraphicFramePr>
        <p:xfrm>
          <a:off x="990598" y="1533687"/>
          <a:ext cx="14630402" cy="73588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7189">
                  <a:extLst>
                    <a:ext uri="{9D8B030D-6E8A-4147-A177-3AD203B41FA5}">
                      <a16:colId xmlns:a16="http://schemas.microsoft.com/office/drawing/2014/main" val="55172852"/>
                    </a:ext>
                  </a:extLst>
                </a:gridCol>
                <a:gridCol w="1337187">
                  <a:extLst>
                    <a:ext uri="{9D8B030D-6E8A-4147-A177-3AD203B41FA5}">
                      <a16:colId xmlns:a16="http://schemas.microsoft.com/office/drawing/2014/main" val="3201874429"/>
                    </a:ext>
                  </a:extLst>
                </a:gridCol>
                <a:gridCol w="2123768">
                  <a:extLst>
                    <a:ext uri="{9D8B030D-6E8A-4147-A177-3AD203B41FA5}">
                      <a16:colId xmlns:a16="http://schemas.microsoft.com/office/drawing/2014/main" val="1395171666"/>
                    </a:ext>
                  </a:extLst>
                </a:gridCol>
                <a:gridCol w="1966452">
                  <a:extLst>
                    <a:ext uri="{9D8B030D-6E8A-4147-A177-3AD203B41FA5}">
                      <a16:colId xmlns:a16="http://schemas.microsoft.com/office/drawing/2014/main" val="3122146986"/>
                    </a:ext>
                  </a:extLst>
                </a:gridCol>
                <a:gridCol w="4798143">
                  <a:extLst>
                    <a:ext uri="{9D8B030D-6E8A-4147-A177-3AD203B41FA5}">
                      <a16:colId xmlns:a16="http://schemas.microsoft.com/office/drawing/2014/main" val="4129408159"/>
                    </a:ext>
                  </a:extLst>
                </a:gridCol>
                <a:gridCol w="3067663">
                  <a:extLst>
                    <a:ext uri="{9D8B030D-6E8A-4147-A177-3AD203B41FA5}">
                      <a16:colId xmlns:a16="http://schemas.microsoft.com/office/drawing/2014/main" val="2097974634"/>
                    </a:ext>
                  </a:extLst>
                </a:gridCol>
              </a:tblGrid>
              <a:tr h="386792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b="1" u="none" strike="noStrike" dirty="0">
                          <a:effectLst/>
                        </a:rPr>
                        <a:t>Year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b="1" u="none" strike="noStrike" dirty="0">
                          <a:effectLst/>
                        </a:rPr>
                        <a:t>Quarter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b="1" u="none" strike="noStrike" dirty="0">
                          <a:effectLst/>
                        </a:rPr>
                        <a:t>Period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b="1" u="none" strike="noStrike" dirty="0">
                          <a:effectLst/>
                        </a:rPr>
                        <a:t>Milestone Phase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N" sz="1200" b="1" u="none" strike="noStrike" dirty="0">
                          <a:effectLst/>
                        </a:rPr>
                        <a:t>Amount Needed for Milestone Completion (INR)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200" b="1" u="none" strike="noStrike" dirty="0">
                          <a:effectLst/>
                        </a:rPr>
                        <a:t>Deliverables Envisaged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extLst>
                  <a:ext uri="{0D108BD9-81ED-4DB2-BD59-A6C34878D82A}">
                    <a16:rowId xmlns:a16="http://schemas.microsoft.com/office/drawing/2014/main" val="4018886429"/>
                  </a:ext>
                </a:extLst>
              </a:tr>
              <a:tr h="773582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 dirty="0">
                          <a:effectLst/>
                        </a:rPr>
                        <a:t>Y1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Q1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M1-M3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 dirty="0">
                          <a:effectLst/>
                        </a:rPr>
                        <a:t>Setup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N" sz="1200" u="none" strike="noStrike" dirty="0">
                          <a:effectLst/>
                        </a:rPr>
                        <a:t> 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extLst>
                  <a:ext uri="{0D108BD9-81ED-4DB2-BD59-A6C34878D82A}">
                    <a16:rowId xmlns:a16="http://schemas.microsoft.com/office/drawing/2014/main" val="1802482703"/>
                  </a:ext>
                </a:extLst>
              </a:tr>
              <a:tr h="579681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Y1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Q2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M4-M6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PoC (Phase 1)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N" sz="1200" u="none" strike="noStrike">
                          <a:effectLst/>
                        </a:rPr>
                        <a:t> 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extLst>
                  <a:ext uri="{0D108BD9-81ED-4DB2-BD59-A6C34878D82A}">
                    <a16:rowId xmlns:a16="http://schemas.microsoft.com/office/drawing/2014/main" val="4029360015"/>
                  </a:ext>
                </a:extLst>
              </a:tr>
              <a:tr h="515721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Y1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Q3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M7-M9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PoC (Phase 2)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N" sz="1200" u="none" strike="noStrike" dirty="0">
                          <a:effectLst/>
                        </a:rPr>
                        <a:t> 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extLst>
                  <a:ext uri="{0D108BD9-81ED-4DB2-BD59-A6C34878D82A}">
                    <a16:rowId xmlns:a16="http://schemas.microsoft.com/office/drawing/2014/main" val="2507945255"/>
                  </a:ext>
                </a:extLst>
              </a:tr>
              <a:tr h="579681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Y1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Q4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M10-M12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Dev (Phase 1)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N" sz="1200" u="none" strike="noStrike">
                          <a:effectLst/>
                        </a:rPr>
                        <a:t> 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extLst>
                  <a:ext uri="{0D108BD9-81ED-4DB2-BD59-A6C34878D82A}">
                    <a16:rowId xmlns:a16="http://schemas.microsoft.com/office/drawing/2014/main" val="2417856393"/>
                  </a:ext>
                </a:extLst>
              </a:tr>
              <a:tr h="579681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Y2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Q5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M13-M15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Dev (Phase 2)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N" sz="1200" u="none" strike="noStrike" dirty="0">
                          <a:effectLst/>
                        </a:rPr>
                        <a:t> 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extLst>
                  <a:ext uri="{0D108BD9-81ED-4DB2-BD59-A6C34878D82A}">
                    <a16:rowId xmlns:a16="http://schemas.microsoft.com/office/drawing/2014/main" val="1944653909"/>
                  </a:ext>
                </a:extLst>
              </a:tr>
              <a:tr h="579681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Y2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Q6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M16-M18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Validation (P1)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N" sz="1200" u="none" strike="noStrike">
                          <a:effectLst/>
                        </a:rPr>
                        <a:t> 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extLst>
                  <a:ext uri="{0D108BD9-81ED-4DB2-BD59-A6C34878D82A}">
                    <a16:rowId xmlns:a16="http://schemas.microsoft.com/office/drawing/2014/main" val="3498470420"/>
                  </a:ext>
                </a:extLst>
              </a:tr>
              <a:tr h="579681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Y2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Q7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M19-M21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Validation (P2)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N" sz="1200" u="none" strike="noStrike">
                          <a:effectLst/>
                        </a:rPr>
                        <a:t> 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extLst>
                  <a:ext uri="{0D108BD9-81ED-4DB2-BD59-A6C34878D82A}">
                    <a16:rowId xmlns:a16="http://schemas.microsoft.com/office/drawing/2014/main" val="3816902911"/>
                  </a:ext>
                </a:extLst>
              </a:tr>
              <a:tr h="579681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Y2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Q8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M22-M24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GTM (Phase 1)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N" sz="1200" u="none" strike="noStrike" dirty="0">
                          <a:effectLst/>
                        </a:rPr>
                        <a:t> 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extLst>
                  <a:ext uri="{0D108BD9-81ED-4DB2-BD59-A6C34878D82A}">
                    <a16:rowId xmlns:a16="http://schemas.microsoft.com/office/drawing/2014/main" val="3331758165"/>
                  </a:ext>
                </a:extLst>
              </a:tr>
              <a:tr h="644652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Y3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Q9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M25-M27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GTM (Phase 2)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N" sz="1200" u="none" strike="noStrike">
                          <a:effectLst/>
                        </a:rPr>
                        <a:t> 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extLst>
                  <a:ext uri="{0D108BD9-81ED-4DB2-BD59-A6C34878D82A}">
                    <a16:rowId xmlns:a16="http://schemas.microsoft.com/office/drawing/2014/main" val="2695524828"/>
                  </a:ext>
                </a:extLst>
              </a:tr>
              <a:tr h="515721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Y3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Q10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M28-M30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GTM (Phase 3)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N" sz="1200" u="none" strike="noStrike">
                          <a:effectLst/>
                        </a:rPr>
                        <a:t> 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extLst>
                  <a:ext uri="{0D108BD9-81ED-4DB2-BD59-A6C34878D82A}">
                    <a16:rowId xmlns:a16="http://schemas.microsoft.com/office/drawing/2014/main" val="1972428326"/>
                  </a:ext>
                </a:extLst>
              </a:tr>
              <a:tr h="464634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Y3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Q11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M31-M33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Launch (P1)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N" sz="1200" u="none" strike="noStrike" dirty="0">
                          <a:effectLst/>
                        </a:rPr>
                        <a:t> 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extLst>
                  <a:ext uri="{0D108BD9-81ED-4DB2-BD59-A6C34878D82A}">
                    <a16:rowId xmlns:a16="http://schemas.microsoft.com/office/drawing/2014/main" val="3717149072"/>
                  </a:ext>
                </a:extLst>
              </a:tr>
              <a:tr h="579681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Y3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Q12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M34-M36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Launch (P2)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N" sz="1200" u="none" strike="noStrike" dirty="0">
                          <a:effectLst/>
                        </a:rPr>
                        <a:t> 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945" marR="2945" marT="2945" marB="0" anchor="ctr"/>
                </a:tc>
                <a:extLst>
                  <a:ext uri="{0D108BD9-81ED-4DB2-BD59-A6C34878D82A}">
                    <a16:rowId xmlns:a16="http://schemas.microsoft.com/office/drawing/2014/main" val="40289094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64065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3BDCD-30C3-4D44-290F-C57395C78A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0B162-DE51-AD2A-AF5C-319B1A5B5588}"/>
              </a:ext>
            </a:extLst>
          </p:cNvPr>
          <p:cNvSpPr txBox="1">
            <a:spLocks/>
          </p:cNvSpPr>
          <p:nvPr/>
        </p:nvSpPr>
        <p:spPr>
          <a:xfrm>
            <a:off x="847299" y="723900"/>
            <a:ext cx="11420901" cy="80978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dirty="0">
                <a:solidFill>
                  <a:srgbClr val="25295B"/>
                </a:solidFill>
              </a:rPr>
              <a:t>Mission Alignment</a:t>
            </a:r>
            <a:endParaRPr lang="en-IN" b="1" dirty="0">
              <a:solidFill>
                <a:srgbClr val="25295B"/>
              </a:solidFill>
            </a:endParaRP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867D579B-86B4-669C-81F8-33E23B511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96200" y="9410700"/>
            <a:ext cx="2895600" cy="365125"/>
          </a:xfrm>
        </p:spPr>
        <p:txBody>
          <a:bodyPr/>
          <a:lstStyle/>
          <a:p>
            <a:r>
              <a:rPr lang="en-US"/>
              <a:t>QC LEAP 2026</a:t>
            </a:r>
          </a:p>
        </p:txBody>
      </p:sp>
      <p:sp>
        <p:nvSpPr>
          <p:cNvPr id="5" name="Slide Number Placeholder 7">
            <a:extLst>
              <a:ext uri="{FF2B5EF4-FFF2-40B4-BE49-F238E27FC236}">
                <a16:creationId xmlns:a16="http://schemas.microsoft.com/office/drawing/2014/main" id="{A20CE5C8-2825-13C0-2B2F-E00AB14D7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468600" y="9410700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9599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3BDCD-30C3-4D44-290F-C57395C78A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5D9EB1DB-1434-E091-96DB-3E927E6B5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96200" y="9410700"/>
            <a:ext cx="2895600" cy="365125"/>
          </a:xfrm>
        </p:spPr>
        <p:txBody>
          <a:bodyPr/>
          <a:lstStyle/>
          <a:p>
            <a:r>
              <a:rPr lang="en-US"/>
              <a:t>QC LEAP 2026</a:t>
            </a:r>
          </a:p>
        </p:txBody>
      </p:sp>
      <p:sp>
        <p:nvSpPr>
          <p:cNvPr id="5" name="Slide Number Placeholder 7">
            <a:extLst>
              <a:ext uri="{FF2B5EF4-FFF2-40B4-BE49-F238E27FC236}">
                <a16:creationId xmlns:a16="http://schemas.microsoft.com/office/drawing/2014/main" id="{447B5B66-DF48-F980-5D5D-2869AE307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468600" y="9410700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9BE0B97E-00EE-0CE6-4D3D-5A2E1795A112}"/>
              </a:ext>
            </a:extLst>
          </p:cNvPr>
          <p:cNvSpPr txBox="1">
            <a:spLocks/>
          </p:cNvSpPr>
          <p:nvPr/>
        </p:nvSpPr>
        <p:spPr>
          <a:xfrm>
            <a:off x="847299" y="723900"/>
            <a:ext cx="11420901" cy="80978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dirty="0">
                <a:solidFill>
                  <a:srgbClr val="25295B"/>
                </a:solidFill>
              </a:rPr>
              <a:t>Decision Support Summary</a:t>
            </a:r>
            <a:endParaRPr lang="en-IN" b="1" dirty="0">
              <a:solidFill>
                <a:srgbClr val="25295B"/>
              </a:solidFill>
            </a:endParaRPr>
          </a:p>
        </p:txBody>
      </p:sp>
      <p:sp>
        <p:nvSpPr>
          <p:cNvPr id="29" name="Google Shape;203;p32">
            <a:extLst>
              <a:ext uri="{FF2B5EF4-FFF2-40B4-BE49-F238E27FC236}">
                <a16:creationId xmlns:a16="http://schemas.microsoft.com/office/drawing/2014/main" id="{9191C8BA-8B19-4B8A-D103-C6D255AB691B}"/>
              </a:ext>
            </a:extLst>
          </p:cNvPr>
          <p:cNvSpPr txBox="1"/>
          <p:nvPr/>
        </p:nvSpPr>
        <p:spPr>
          <a:xfrm>
            <a:off x="1866964" y="2097971"/>
            <a:ext cx="13496679" cy="50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2800" b="0" i="0" u="none" strike="noStrike" cap="none">
                <a:solidFill>
                  <a:srgbClr val="25295B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2800" b="0" i="0" u="none" strike="noStrike" cap="none">
              <a:solidFill>
                <a:srgbClr val="25295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204;p32">
            <a:extLst>
              <a:ext uri="{FF2B5EF4-FFF2-40B4-BE49-F238E27FC236}">
                <a16:creationId xmlns:a16="http://schemas.microsoft.com/office/drawing/2014/main" id="{8896EAB3-5228-F40A-99BB-7007973A1683}"/>
              </a:ext>
            </a:extLst>
          </p:cNvPr>
          <p:cNvSpPr txBox="1"/>
          <p:nvPr/>
        </p:nvSpPr>
        <p:spPr>
          <a:xfrm>
            <a:off x="1866964" y="2097971"/>
            <a:ext cx="13496679" cy="50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2800" b="0" i="0" u="none" strike="noStrike" cap="none">
                <a:solidFill>
                  <a:srgbClr val="25295B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2800" b="0" i="0" u="none" strike="noStrike" cap="none">
              <a:solidFill>
                <a:srgbClr val="25295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205;p32">
            <a:extLst>
              <a:ext uri="{FF2B5EF4-FFF2-40B4-BE49-F238E27FC236}">
                <a16:creationId xmlns:a16="http://schemas.microsoft.com/office/drawing/2014/main" id="{17FD0F6A-C565-8421-5337-E5D2FD2007D9}"/>
              </a:ext>
            </a:extLst>
          </p:cNvPr>
          <p:cNvSpPr txBox="1"/>
          <p:nvPr/>
        </p:nvSpPr>
        <p:spPr>
          <a:xfrm>
            <a:off x="1866964" y="2097971"/>
            <a:ext cx="13496679" cy="50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2800" b="0" i="0" u="none" strike="noStrike" cap="none">
                <a:solidFill>
                  <a:srgbClr val="25295B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2800" b="0" i="0" u="none" strike="noStrike" cap="none">
              <a:solidFill>
                <a:srgbClr val="25295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206;p32">
            <a:extLst>
              <a:ext uri="{FF2B5EF4-FFF2-40B4-BE49-F238E27FC236}">
                <a16:creationId xmlns:a16="http://schemas.microsoft.com/office/drawing/2014/main" id="{AF38B13B-1210-FACF-0F15-7F9378FFF8C8}"/>
              </a:ext>
            </a:extLst>
          </p:cNvPr>
          <p:cNvSpPr txBox="1"/>
          <p:nvPr/>
        </p:nvSpPr>
        <p:spPr>
          <a:xfrm>
            <a:off x="1866964" y="2097971"/>
            <a:ext cx="13496679" cy="50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2800" b="0" i="0" u="none" strike="noStrike" cap="none">
                <a:solidFill>
                  <a:srgbClr val="25295B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2800" b="0" i="0" u="none" strike="noStrike" cap="none">
              <a:solidFill>
                <a:srgbClr val="25295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207;p32">
            <a:extLst>
              <a:ext uri="{FF2B5EF4-FFF2-40B4-BE49-F238E27FC236}">
                <a16:creationId xmlns:a16="http://schemas.microsoft.com/office/drawing/2014/main" id="{35AFFB18-FFE2-057E-6144-3DB1990267F5}"/>
              </a:ext>
            </a:extLst>
          </p:cNvPr>
          <p:cNvSpPr/>
          <p:nvPr/>
        </p:nvSpPr>
        <p:spPr>
          <a:xfrm>
            <a:off x="847290" y="7444288"/>
            <a:ext cx="7635563" cy="1966412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F2F2F2"/>
              </a:gs>
              <a:gs pos="100000">
                <a:schemeClr val="lt1"/>
              </a:gs>
            </a:gsLst>
            <a:lin ang="5400000" scaled="0"/>
          </a:gradFill>
          <a:ln w="190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000" b="0" i="0" u="none" strike="noStrike" cap="none" dirty="0">
                <a:solidFill>
                  <a:srgbClr val="25295B"/>
                </a:solidFill>
                <a:latin typeface="Arial"/>
                <a:ea typeface="Arial"/>
                <a:cs typeface="Arial"/>
                <a:sym typeface="Arial"/>
              </a:rPr>
              <a:t>Cost Structure</a:t>
            </a:r>
            <a:endParaRPr sz="2000" b="0" i="0" u="none" strike="noStrike" cap="none" dirty="0">
              <a:solidFill>
                <a:srgbClr val="25295B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1200" b="0" i="1" u="none" strike="noStrike" cap="none" dirty="0">
                <a:solidFill>
                  <a:srgbClr val="25295B"/>
                </a:solidFill>
                <a:latin typeface="Arial"/>
                <a:ea typeface="Arial"/>
                <a:cs typeface="Arial"/>
                <a:sym typeface="Arial"/>
              </a:rPr>
              <a:t>List your fixed and variable cos</a:t>
            </a:r>
            <a:r>
              <a:rPr lang="en" sz="1400" b="0" i="0" u="none" strike="noStrike" cap="none" dirty="0">
                <a:solidFill>
                  <a:srgbClr val="25295B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endParaRPr sz="2000" b="0" i="0" u="none" strike="noStrike" cap="none" dirty="0">
              <a:solidFill>
                <a:srgbClr val="25295B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1200" b="0" i="1" u="none" strike="noStrike" cap="none" dirty="0">
                <a:solidFill>
                  <a:srgbClr val="25295B"/>
                </a:solidFill>
                <a:latin typeface="Arial"/>
                <a:ea typeface="Arial"/>
                <a:cs typeface="Arial"/>
                <a:sym typeface="Arial"/>
              </a:rPr>
              <a:t>Customer Acquisition costs</a:t>
            </a:r>
            <a:endParaRPr sz="2000" b="0" i="0" u="none" strike="noStrike" cap="none" dirty="0">
              <a:solidFill>
                <a:srgbClr val="25295B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1200" b="0" i="1" u="none" strike="noStrike" cap="none" dirty="0">
                <a:solidFill>
                  <a:srgbClr val="25295B"/>
                </a:solidFill>
                <a:latin typeface="Arial"/>
                <a:ea typeface="Arial"/>
                <a:cs typeface="Arial"/>
                <a:sym typeface="Arial"/>
              </a:rPr>
              <a:t>Distribution costs</a:t>
            </a:r>
            <a:endParaRPr sz="2000" b="0" i="0" u="none" strike="noStrike" cap="none" dirty="0">
              <a:solidFill>
                <a:srgbClr val="25295B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1200" b="0" i="1" u="none" strike="noStrike" cap="none" dirty="0">
                <a:solidFill>
                  <a:srgbClr val="25295B"/>
                </a:solidFill>
                <a:latin typeface="Arial"/>
                <a:ea typeface="Arial"/>
                <a:cs typeface="Arial"/>
                <a:sym typeface="Arial"/>
              </a:rPr>
              <a:t>Hosting</a:t>
            </a:r>
            <a:endParaRPr sz="2000" b="0" i="0" u="none" strike="noStrike" cap="none" dirty="0">
              <a:solidFill>
                <a:srgbClr val="25295B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1200" b="0" i="1" u="none" strike="noStrike" cap="none" dirty="0">
                <a:solidFill>
                  <a:srgbClr val="25295B"/>
                </a:solidFill>
                <a:latin typeface="Arial"/>
                <a:ea typeface="Arial"/>
                <a:cs typeface="Arial"/>
                <a:sym typeface="Arial"/>
              </a:rPr>
              <a:t>People, etc.</a:t>
            </a:r>
            <a:endParaRPr sz="2000" b="0" i="0" u="none" strike="noStrike" cap="none" dirty="0">
              <a:solidFill>
                <a:srgbClr val="25295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208;p32">
            <a:extLst>
              <a:ext uri="{FF2B5EF4-FFF2-40B4-BE49-F238E27FC236}">
                <a16:creationId xmlns:a16="http://schemas.microsoft.com/office/drawing/2014/main" id="{5EB1F2D0-030B-D4AF-DC33-A33D64434CEE}"/>
              </a:ext>
            </a:extLst>
          </p:cNvPr>
          <p:cNvSpPr/>
          <p:nvPr/>
        </p:nvSpPr>
        <p:spPr>
          <a:xfrm>
            <a:off x="8482853" y="7444447"/>
            <a:ext cx="8595046" cy="1966253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F2F2F2"/>
              </a:gs>
              <a:gs pos="100000">
                <a:schemeClr val="lt1"/>
              </a:gs>
            </a:gsLst>
            <a:lin ang="5400000" scaled="0"/>
          </a:gradFill>
          <a:ln w="190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000" b="0" i="0" u="none" strike="noStrike" cap="none" dirty="0">
                <a:solidFill>
                  <a:srgbClr val="25295B"/>
                </a:solidFill>
                <a:latin typeface="Arial"/>
                <a:ea typeface="Arial"/>
                <a:cs typeface="Arial"/>
                <a:sym typeface="Arial"/>
              </a:rPr>
              <a:t>Revenue Streams</a:t>
            </a:r>
            <a:endParaRPr sz="2000" b="0" i="0" u="none" strike="noStrike" cap="none" dirty="0">
              <a:solidFill>
                <a:srgbClr val="25295B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1200" b="0" i="1" u="none" strike="noStrike" cap="none" dirty="0">
                <a:solidFill>
                  <a:srgbClr val="25295B"/>
                </a:solidFill>
                <a:latin typeface="Arial"/>
                <a:ea typeface="Arial"/>
                <a:cs typeface="Arial"/>
                <a:sym typeface="Arial"/>
              </a:rPr>
              <a:t>List your sources of revenue</a:t>
            </a:r>
            <a:endParaRPr sz="2000" b="0" i="0" u="none" strike="noStrike" cap="none" dirty="0">
              <a:solidFill>
                <a:srgbClr val="25295B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1200" b="0" i="1" u="none" strike="noStrike" cap="none" dirty="0">
                <a:solidFill>
                  <a:srgbClr val="25295B"/>
                </a:solidFill>
                <a:latin typeface="Arial"/>
                <a:ea typeface="Arial"/>
                <a:cs typeface="Arial"/>
                <a:sym typeface="Arial"/>
              </a:rPr>
              <a:t>Revenue Model</a:t>
            </a:r>
            <a:endParaRPr sz="2000" b="0" i="0" u="none" strike="noStrike" cap="none" dirty="0">
              <a:solidFill>
                <a:srgbClr val="25295B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1200" b="0" i="1" u="none" strike="noStrike" cap="none" dirty="0">
                <a:solidFill>
                  <a:srgbClr val="25295B"/>
                </a:solidFill>
                <a:latin typeface="Arial"/>
                <a:ea typeface="Arial"/>
                <a:cs typeface="Arial"/>
                <a:sym typeface="Arial"/>
              </a:rPr>
              <a:t>Life Time Value</a:t>
            </a:r>
            <a:endParaRPr sz="2000" b="0" i="0" u="none" strike="noStrike" cap="none" dirty="0">
              <a:solidFill>
                <a:srgbClr val="25295B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1200" b="0" i="1" u="none" strike="noStrike" cap="none" dirty="0">
                <a:solidFill>
                  <a:srgbClr val="25295B"/>
                </a:solidFill>
                <a:latin typeface="Arial"/>
                <a:ea typeface="Arial"/>
                <a:cs typeface="Arial"/>
                <a:sym typeface="Arial"/>
              </a:rPr>
              <a:t>Revenue</a:t>
            </a:r>
            <a:endParaRPr sz="2000" b="0" i="0" u="none" strike="noStrike" cap="none" dirty="0">
              <a:solidFill>
                <a:srgbClr val="25295B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1200" b="0" i="1" u="none" strike="noStrike" cap="none" dirty="0">
                <a:solidFill>
                  <a:srgbClr val="25295B"/>
                </a:solidFill>
                <a:latin typeface="Arial"/>
                <a:ea typeface="Arial"/>
                <a:cs typeface="Arial"/>
                <a:sym typeface="Arial"/>
              </a:rPr>
              <a:t>Gross Margin</a:t>
            </a:r>
            <a:endParaRPr sz="2000" b="0" i="0" u="none" strike="noStrike" cap="none" dirty="0">
              <a:solidFill>
                <a:srgbClr val="25295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209;p32">
            <a:extLst>
              <a:ext uri="{FF2B5EF4-FFF2-40B4-BE49-F238E27FC236}">
                <a16:creationId xmlns:a16="http://schemas.microsoft.com/office/drawing/2014/main" id="{DC7CD938-67A8-0143-2D80-3AB86139150B}"/>
              </a:ext>
            </a:extLst>
          </p:cNvPr>
          <p:cNvSpPr/>
          <p:nvPr/>
        </p:nvSpPr>
        <p:spPr>
          <a:xfrm>
            <a:off x="838012" y="1637366"/>
            <a:ext cx="3217329" cy="5806921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F2F2F2"/>
              </a:gs>
              <a:gs pos="100000">
                <a:schemeClr val="lt1"/>
              </a:gs>
            </a:gsLst>
            <a:lin ang="5400000" scaled="0"/>
          </a:gradFill>
          <a:ln w="190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000" b="0" i="0" u="none" strike="noStrike" cap="none" dirty="0">
                <a:solidFill>
                  <a:srgbClr val="25295B"/>
                </a:solidFill>
                <a:latin typeface="Arial"/>
                <a:ea typeface="Arial"/>
                <a:cs typeface="Arial"/>
                <a:sym typeface="Arial"/>
              </a:rPr>
              <a:t>Problem</a:t>
            </a:r>
            <a:endParaRPr sz="2000" b="0" i="0" u="none" strike="noStrike" cap="none" dirty="0">
              <a:solidFill>
                <a:srgbClr val="25295B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1400" b="0" i="0" u="none" strike="noStrike" cap="none" dirty="0">
              <a:solidFill>
                <a:srgbClr val="25295B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1200" b="0" i="0" u="none" strike="noStrike" cap="none" dirty="0">
                <a:solidFill>
                  <a:srgbClr val="25295B"/>
                </a:solidFill>
                <a:latin typeface="Arial"/>
                <a:ea typeface="Arial"/>
                <a:cs typeface="Arial"/>
                <a:sym typeface="Arial"/>
              </a:rPr>
              <a:t>Top 1-3 problems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" sz="1200" dirty="0">
              <a:solidFill>
                <a:srgbClr val="25295B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IN" sz="2000" dirty="0">
                <a:solidFill>
                  <a:srgbClr val="25295B"/>
                </a:solidFill>
                <a:latin typeface="Arial"/>
                <a:cs typeface="Arial"/>
                <a:sym typeface="Arial"/>
              </a:rPr>
              <a:t>Existing Alternatives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IN" sz="2000" dirty="0">
              <a:solidFill>
                <a:srgbClr val="25295B"/>
              </a:solidFill>
              <a:latin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IN" sz="1200" dirty="0">
                <a:solidFill>
                  <a:srgbClr val="25295B"/>
                </a:solidFill>
                <a:latin typeface="Arial"/>
                <a:cs typeface="Arial"/>
                <a:sym typeface="Arial"/>
              </a:rPr>
              <a:t>List how are these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IN" sz="1200" dirty="0">
                <a:solidFill>
                  <a:srgbClr val="25295B"/>
                </a:solidFill>
                <a:latin typeface="Arial"/>
                <a:cs typeface="Arial"/>
                <a:sym typeface="Arial"/>
              </a:rPr>
              <a:t>problems solved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IN" sz="1200" dirty="0">
                <a:solidFill>
                  <a:srgbClr val="25295B"/>
                </a:solidFill>
                <a:latin typeface="Arial"/>
                <a:cs typeface="Arial"/>
                <a:sym typeface="Arial"/>
              </a:rPr>
              <a:t> today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IN" sz="2000" dirty="0">
              <a:solidFill>
                <a:srgbClr val="25295B"/>
              </a:solidFill>
              <a:latin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2000" b="0" i="0" u="none" strike="noStrike" cap="none" dirty="0">
              <a:solidFill>
                <a:srgbClr val="25295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210;p32">
            <a:extLst>
              <a:ext uri="{FF2B5EF4-FFF2-40B4-BE49-F238E27FC236}">
                <a16:creationId xmlns:a16="http://schemas.microsoft.com/office/drawing/2014/main" id="{CCEDFF34-E8D2-B3A9-B7C5-2CA4BA98FA00}"/>
              </a:ext>
            </a:extLst>
          </p:cNvPr>
          <p:cNvSpPr/>
          <p:nvPr/>
        </p:nvSpPr>
        <p:spPr>
          <a:xfrm>
            <a:off x="4061896" y="1659046"/>
            <a:ext cx="3136833" cy="2855774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F2F2F2"/>
              </a:gs>
              <a:gs pos="100000">
                <a:schemeClr val="lt1"/>
              </a:gs>
            </a:gsLst>
            <a:lin ang="5400000" scaled="0"/>
          </a:gradFill>
          <a:ln w="190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000" b="0" i="0" u="none" strike="noStrike" cap="none" dirty="0">
                <a:solidFill>
                  <a:srgbClr val="25295B"/>
                </a:solidFill>
                <a:latin typeface="Arial"/>
                <a:ea typeface="Arial"/>
                <a:cs typeface="Arial"/>
                <a:sym typeface="Arial"/>
              </a:rPr>
              <a:t>Solution</a:t>
            </a:r>
            <a:endParaRPr sz="2000" b="0" i="0" u="none" strike="noStrike" cap="none" dirty="0">
              <a:solidFill>
                <a:srgbClr val="25295B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1400" b="0" i="0" u="none" strike="noStrike" cap="none" dirty="0">
              <a:solidFill>
                <a:srgbClr val="25295B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1200" b="0" i="1" u="none" strike="noStrike" cap="none" dirty="0">
                <a:solidFill>
                  <a:srgbClr val="25295B"/>
                </a:solidFill>
                <a:latin typeface="Arial"/>
                <a:ea typeface="Arial"/>
                <a:cs typeface="Arial"/>
                <a:sym typeface="Arial"/>
              </a:rPr>
              <a:t>Outline a possible solution to each problem</a:t>
            </a:r>
            <a:endParaRPr sz="2000" b="0" i="0" u="none" strike="noStrike" cap="none" dirty="0">
              <a:solidFill>
                <a:srgbClr val="25295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211;p32">
            <a:extLst>
              <a:ext uri="{FF2B5EF4-FFF2-40B4-BE49-F238E27FC236}">
                <a16:creationId xmlns:a16="http://schemas.microsoft.com/office/drawing/2014/main" id="{D8A6E653-4E1A-D1D7-1A49-8557519D75BA}"/>
              </a:ext>
            </a:extLst>
          </p:cNvPr>
          <p:cNvSpPr/>
          <p:nvPr/>
        </p:nvSpPr>
        <p:spPr>
          <a:xfrm>
            <a:off x="4057929" y="4519204"/>
            <a:ext cx="3136833" cy="2920700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F2F2F2"/>
              </a:gs>
              <a:gs pos="100000">
                <a:schemeClr val="lt1"/>
              </a:gs>
            </a:gsLst>
            <a:lin ang="5400000" scaled="0"/>
          </a:gradFill>
          <a:ln w="190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000" b="0" i="0" u="none" strike="noStrike" cap="none" dirty="0">
                <a:solidFill>
                  <a:srgbClr val="25295B"/>
                </a:solidFill>
                <a:latin typeface="Arial"/>
                <a:ea typeface="Arial"/>
                <a:cs typeface="Arial"/>
                <a:sym typeface="Arial"/>
              </a:rPr>
              <a:t>Key Metrics</a:t>
            </a:r>
            <a:endParaRPr sz="2000" b="0" i="0" u="none" strike="noStrike" cap="none" dirty="0">
              <a:solidFill>
                <a:srgbClr val="25295B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1400" b="0" i="0" u="none" strike="noStrike" cap="none" dirty="0">
              <a:solidFill>
                <a:srgbClr val="25295B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1200" b="0" i="1" u="none" strike="noStrike" cap="none" dirty="0">
                <a:solidFill>
                  <a:srgbClr val="25295B"/>
                </a:solidFill>
                <a:latin typeface="Arial"/>
                <a:ea typeface="Arial"/>
                <a:cs typeface="Arial"/>
                <a:sym typeface="Arial"/>
              </a:rPr>
              <a:t>List the numbers that tell you how your business is doing</a:t>
            </a:r>
            <a:endParaRPr sz="2000" b="0" i="0" u="none" strike="noStrike" cap="none" dirty="0">
              <a:solidFill>
                <a:srgbClr val="25295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212;p32">
            <a:extLst>
              <a:ext uri="{FF2B5EF4-FFF2-40B4-BE49-F238E27FC236}">
                <a16:creationId xmlns:a16="http://schemas.microsoft.com/office/drawing/2014/main" id="{5878B475-972D-52CA-941E-9BBAEB8A620F}"/>
              </a:ext>
            </a:extLst>
          </p:cNvPr>
          <p:cNvSpPr/>
          <p:nvPr/>
        </p:nvSpPr>
        <p:spPr>
          <a:xfrm>
            <a:off x="7194763" y="1663480"/>
            <a:ext cx="3136832" cy="5780730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F2F2F2"/>
              </a:gs>
              <a:gs pos="100000">
                <a:schemeClr val="lt1"/>
              </a:gs>
            </a:gsLst>
            <a:lin ang="5400000" scaled="0"/>
          </a:gradFill>
          <a:ln w="190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000" b="0" i="0" u="none" strike="noStrike" cap="none" dirty="0">
                <a:solidFill>
                  <a:srgbClr val="25295B"/>
                </a:solidFill>
                <a:latin typeface="Arial"/>
                <a:ea typeface="Arial"/>
                <a:cs typeface="Arial"/>
                <a:sym typeface="Arial"/>
              </a:rPr>
              <a:t>Unique Value Proposition</a:t>
            </a:r>
            <a:endParaRPr sz="2000" b="0" i="0" u="none" strike="noStrike" cap="none" dirty="0">
              <a:solidFill>
                <a:srgbClr val="25295B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000" b="0" i="0" u="none" strike="noStrike" cap="none" dirty="0">
              <a:solidFill>
                <a:srgbClr val="25295B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1200" b="0" i="1" u="none" strike="noStrike" cap="none" dirty="0">
                <a:solidFill>
                  <a:srgbClr val="25295B"/>
                </a:solidFill>
                <a:latin typeface="Arial"/>
                <a:ea typeface="Arial"/>
                <a:cs typeface="Arial"/>
                <a:sym typeface="Arial"/>
              </a:rPr>
              <a:t>Single, clear, compelling message that states why you are different and worth paying attention</a:t>
            </a:r>
            <a:endParaRPr sz="2000" b="0" i="0" u="none" strike="noStrike" cap="none" dirty="0">
              <a:solidFill>
                <a:srgbClr val="25295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213;p32">
            <a:extLst>
              <a:ext uri="{FF2B5EF4-FFF2-40B4-BE49-F238E27FC236}">
                <a16:creationId xmlns:a16="http://schemas.microsoft.com/office/drawing/2014/main" id="{C68D99EE-BC4E-1113-5844-FD0D8154D081}"/>
              </a:ext>
            </a:extLst>
          </p:cNvPr>
          <p:cNvSpPr/>
          <p:nvPr/>
        </p:nvSpPr>
        <p:spPr>
          <a:xfrm>
            <a:off x="10325909" y="1659046"/>
            <a:ext cx="3581299" cy="2864543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F2F2F2"/>
              </a:gs>
              <a:gs pos="100000">
                <a:schemeClr val="lt1"/>
              </a:gs>
            </a:gsLst>
            <a:lin ang="5400000" scaled="0"/>
          </a:gradFill>
          <a:ln w="190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000" b="0" i="0" u="none" strike="noStrike" cap="none" dirty="0">
                <a:solidFill>
                  <a:srgbClr val="25295B"/>
                </a:solidFill>
                <a:latin typeface="Arial"/>
                <a:ea typeface="Arial"/>
                <a:cs typeface="Arial"/>
                <a:sym typeface="Arial"/>
              </a:rPr>
              <a:t>Unfair Advantage</a:t>
            </a:r>
            <a:endParaRPr sz="2000" b="0" i="0" u="none" strike="noStrike" cap="none" dirty="0">
              <a:solidFill>
                <a:srgbClr val="25295B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1200" b="0" i="1" u="none" strike="noStrike" cap="none" dirty="0">
                <a:solidFill>
                  <a:srgbClr val="25295B"/>
                </a:solidFill>
                <a:latin typeface="Arial"/>
                <a:ea typeface="Arial"/>
                <a:cs typeface="Arial"/>
                <a:sym typeface="Arial"/>
              </a:rPr>
              <a:t>Something that can’t be easily copied or bought</a:t>
            </a:r>
            <a:endParaRPr sz="2000" b="0" i="0" u="none" strike="noStrike" cap="none" dirty="0">
              <a:solidFill>
                <a:srgbClr val="25295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214;p32">
            <a:extLst>
              <a:ext uri="{FF2B5EF4-FFF2-40B4-BE49-F238E27FC236}">
                <a16:creationId xmlns:a16="http://schemas.microsoft.com/office/drawing/2014/main" id="{D670D87D-84D8-C936-DDDC-2E4C2AE70872}"/>
              </a:ext>
            </a:extLst>
          </p:cNvPr>
          <p:cNvSpPr/>
          <p:nvPr/>
        </p:nvSpPr>
        <p:spPr>
          <a:xfrm>
            <a:off x="10325909" y="4523668"/>
            <a:ext cx="3590586" cy="2920700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F2F2F2"/>
              </a:gs>
              <a:gs pos="100000">
                <a:schemeClr val="lt1"/>
              </a:gs>
            </a:gsLst>
            <a:lin ang="5400000" scaled="0"/>
          </a:gradFill>
          <a:ln w="190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000" b="0" i="0" u="none" strike="noStrike" cap="none" dirty="0">
                <a:solidFill>
                  <a:srgbClr val="25295B"/>
                </a:solidFill>
                <a:latin typeface="Arial"/>
                <a:ea typeface="Arial"/>
                <a:cs typeface="Arial"/>
                <a:sym typeface="Arial"/>
              </a:rPr>
              <a:t>Channels</a:t>
            </a:r>
            <a:endParaRPr sz="2000" b="0" i="0" u="none" strike="noStrike" cap="none" dirty="0">
              <a:solidFill>
                <a:srgbClr val="25295B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1200" b="0" i="1" u="none" strike="noStrike" cap="none" dirty="0">
                <a:solidFill>
                  <a:srgbClr val="25295B"/>
                </a:solidFill>
                <a:latin typeface="Arial"/>
                <a:ea typeface="Arial"/>
                <a:cs typeface="Arial"/>
                <a:sym typeface="Arial"/>
              </a:rPr>
              <a:t>List your Path to customers</a:t>
            </a:r>
            <a:endParaRPr sz="2000" b="0" i="0" u="none" strike="noStrike" cap="none" dirty="0">
              <a:solidFill>
                <a:srgbClr val="25295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215;p32">
            <a:extLst>
              <a:ext uri="{FF2B5EF4-FFF2-40B4-BE49-F238E27FC236}">
                <a16:creationId xmlns:a16="http://schemas.microsoft.com/office/drawing/2014/main" id="{B0262142-B5B5-C070-3C47-63EFBFC3F11D}"/>
              </a:ext>
            </a:extLst>
          </p:cNvPr>
          <p:cNvSpPr/>
          <p:nvPr/>
        </p:nvSpPr>
        <p:spPr>
          <a:xfrm>
            <a:off x="13909796" y="1637368"/>
            <a:ext cx="3168103" cy="5807080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F2F2F2"/>
              </a:gs>
              <a:gs pos="100000">
                <a:schemeClr val="lt1"/>
              </a:gs>
            </a:gsLst>
            <a:lin ang="5400000" scaled="0"/>
          </a:gradFill>
          <a:ln w="190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000" b="0" i="0" u="none" strike="noStrike" cap="none" dirty="0">
                <a:solidFill>
                  <a:srgbClr val="25295B"/>
                </a:solidFill>
                <a:latin typeface="Arial"/>
                <a:ea typeface="Arial"/>
                <a:cs typeface="Arial"/>
                <a:sym typeface="Arial"/>
              </a:rPr>
              <a:t>Customer Segments</a:t>
            </a:r>
            <a:endParaRPr sz="2000" b="0" i="0" u="none" strike="noStrike" cap="none" dirty="0">
              <a:solidFill>
                <a:srgbClr val="25295B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1200" b="0" i="1" u="none" strike="noStrike" cap="none" dirty="0">
              <a:solidFill>
                <a:srgbClr val="25295B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1200" b="0" i="1" u="none" strike="noStrike" cap="none" dirty="0">
                <a:solidFill>
                  <a:srgbClr val="25295B"/>
                </a:solidFill>
                <a:latin typeface="Arial"/>
                <a:ea typeface="Arial"/>
                <a:cs typeface="Arial"/>
                <a:sym typeface="Arial"/>
              </a:rPr>
              <a:t>List your Target customers and users</a:t>
            </a:r>
            <a:endParaRPr sz="2000" b="0" i="0" u="none" strike="noStrike" cap="none" dirty="0">
              <a:solidFill>
                <a:srgbClr val="25295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216;p32">
            <a:extLst>
              <a:ext uri="{FF2B5EF4-FFF2-40B4-BE49-F238E27FC236}">
                <a16:creationId xmlns:a16="http://schemas.microsoft.com/office/drawing/2014/main" id="{E3221525-BC68-637E-BA1E-53CE1B18DDAF}"/>
              </a:ext>
            </a:extLst>
          </p:cNvPr>
          <p:cNvSpPr/>
          <p:nvPr/>
        </p:nvSpPr>
        <p:spPr>
          <a:xfrm>
            <a:off x="847299" y="1637367"/>
            <a:ext cx="16230600" cy="7773333"/>
          </a:xfrm>
          <a:prstGeom prst="roundRect">
            <a:avLst>
              <a:gd name="adj" fmla="val 0"/>
            </a:avLst>
          </a:prstGeom>
          <a:noFill/>
          <a:ln w="3810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215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endParaRPr sz="2800" b="0" i="0" u="none" strike="noStrike" cap="none">
              <a:solidFill>
                <a:srgbClr val="25295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217;p32">
            <a:extLst>
              <a:ext uri="{FF2B5EF4-FFF2-40B4-BE49-F238E27FC236}">
                <a16:creationId xmlns:a16="http://schemas.microsoft.com/office/drawing/2014/main" id="{697FE339-DFC2-19BF-6B1B-24A98F32F0C5}"/>
              </a:ext>
            </a:extLst>
          </p:cNvPr>
          <p:cNvSpPr/>
          <p:nvPr/>
        </p:nvSpPr>
        <p:spPr>
          <a:xfrm>
            <a:off x="872548" y="2559522"/>
            <a:ext cx="2332461" cy="633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2800" b="1" i="0" u="none" strike="noStrike" cap="none" dirty="0">
              <a:solidFill>
                <a:srgbClr val="25295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218;p32">
            <a:extLst>
              <a:ext uri="{FF2B5EF4-FFF2-40B4-BE49-F238E27FC236}">
                <a16:creationId xmlns:a16="http://schemas.microsoft.com/office/drawing/2014/main" id="{DFD9A842-55EF-E3DD-9A39-562BAEBA87E7}"/>
              </a:ext>
            </a:extLst>
          </p:cNvPr>
          <p:cNvSpPr/>
          <p:nvPr/>
        </p:nvSpPr>
        <p:spPr>
          <a:xfrm>
            <a:off x="847290" y="3119396"/>
            <a:ext cx="3024533" cy="881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2000" b="0" i="0" u="none" strike="noStrike" cap="none" dirty="0">
              <a:solidFill>
                <a:srgbClr val="25295B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4832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92D6F67-E218-5807-C3B1-AE4881C0DBCB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8288000" cy="0"/>
          </a:xfrm>
          <a:prstGeom prst="line">
            <a:avLst/>
          </a:prstGeom>
          <a:ln w="152400">
            <a:solidFill>
              <a:srgbClr val="A5A3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74EE6B97-F7A1-AABB-2FC4-A1803BD359A9}"/>
              </a:ext>
            </a:extLst>
          </p:cNvPr>
          <p:cNvGraphicFramePr>
            <a:graphicFrameLocks noGrp="1"/>
          </p:cNvGraphicFramePr>
          <p:nvPr/>
        </p:nvGraphicFramePr>
        <p:xfrm>
          <a:off x="1773186" y="1600203"/>
          <a:ext cx="13797013" cy="7619995"/>
        </p:xfrm>
        <a:graphic>
          <a:graphicData uri="http://schemas.openxmlformats.org/drawingml/2006/table">
            <a:tbl>
              <a:tblPr/>
              <a:tblGrid>
                <a:gridCol w="1230961">
                  <a:extLst>
                    <a:ext uri="{9D8B030D-6E8A-4147-A177-3AD203B41FA5}">
                      <a16:colId xmlns:a16="http://schemas.microsoft.com/office/drawing/2014/main" val="3787031795"/>
                    </a:ext>
                  </a:extLst>
                </a:gridCol>
                <a:gridCol w="4334005">
                  <a:extLst>
                    <a:ext uri="{9D8B030D-6E8A-4147-A177-3AD203B41FA5}">
                      <a16:colId xmlns:a16="http://schemas.microsoft.com/office/drawing/2014/main" val="1745876929"/>
                    </a:ext>
                  </a:extLst>
                </a:gridCol>
                <a:gridCol w="8232047">
                  <a:extLst>
                    <a:ext uri="{9D8B030D-6E8A-4147-A177-3AD203B41FA5}">
                      <a16:colId xmlns:a16="http://schemas.microsoft.com/office/drawing/2014/main" val="3437635150"/>
                    </a:ext>
                  </a:extLst>
                </a:gridCol>
              </a:tblGrid>
              <a:tr h="267222">
                <a:tc gridSpan="3"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Startup Response Summary Matrix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6604840"/>
                  </a:ext>
                </a:extLst>
              </a:tr>
              <a:tr h="267222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02" marR="5202" marT="5202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02" marR="5202" marT="5202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02" marR="5202" marT="5202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1275805"/>
                  </a:ext>
                </a:extLst>
              </a:tr>
              <a:tr h="267222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S.No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Name of Startup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Response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9147281"/>
                  </a:ext>
                </a:extLst>
              </a:tr>
              <a:tr h="267222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Name of Idea/Technology/Product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0807663"/>
                  </a:ext>
                </a:extLst>
              </a:tr>
              <a:tr h="655010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Domain Area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Quantum - Computing (Superconducting - Semi conducting - Neutral Atom - Trapped Ion - Hybrid - Others)/ Enabling Technologies / Algorithm /Application /Others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0664204"/>
                  </a:ext>
                </a:extLst>
              </a:tr>
              <a:tr h="267222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Stage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Idea / PoC / Prototype / Early Revenue / Growth Stage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1981063"/>
                  </a:ext>
                </a:extLst>
              </a:tr>
              <a:tr h="267222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Current TRL Level (Verifiable)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9226995"/>
                  </a:ext>
                </a:extLst>
              </a:tr>
              <a:tr h="267222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Planned TRL Level (after funding)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317851"/>
                  </a:ext>
                </a:extLst>
              </a:tr>
              <a:tr h="655010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IP Position &amp; Freedom to Operate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Innovation/IP identified, Patents filed/granted, Proprietary know-how, IP ownership and strategy, Third-party IP, Freedom-to-Operate assessment.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9519426"/>
                  </a:ext>
                </a:extLst>
              </a:tr>
              <a:tr h="267222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India Advantage Identified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(Mention)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4991798"/>
                  </a:ext>
                </a:extLst>
              </a:tr>
              <a:tr h="436673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Road Map Provided (Choose appropriately)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IDEA →POC →PROTOTYPE →PRODUCT → VALIDATION → PILOT → LAUNCH/COMMERIALISATION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0741664"/>
                  </a:ext>
                </a:extLst>
              </a:tr>
              <a:tr h="267222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Competetive Matrix Provided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Yes/No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9792544"/>
                  </a:ext>
                </a:extLst>
              </a:tr>
              <a:tr h="267222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Business Model Identified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Yes/No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8960156"/>
                  </a:ext>
                </a:extLst>
              </a:tr>
              <a:tr h="267222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Current Team Strength (Nos)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8148331"/>
                  </a:ext>
                </a:extLst>
              </a:tr>
              <a:tr h="267222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Mentors/Advisors Identified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Yes/No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546397"/>
                  </a:ext>
                </a:extLst>
              </a:tr>
              <a:tr h="267222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Existing Investors/Promotors 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Nos &amp; Names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617006"/>
                  </a:ext>
                </a:extLst>
              </a:tr>
              <a:tr h="267222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Existing Funding Details (Crs)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543718"/>
                  </a:ext>
                </a:extLst>
              </a:tr>
              <a:tr h="267222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Any existing VCs &amp; Funding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Provide Details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2742581"/>
                  </a:ext>
                </a:extLst>
              </a:tr>
              <a:tr h="267222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Slab Applied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A,B or C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9063397"/>
                  </a:ext>
                </a:extLst>
              </a:tr>
              <a:tr h="267222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Amount Applied (Crs)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7502128"/>
                  </a:ext>
                </a:extLst>
              </a:tr>
              <a:tr h="267222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Non Recurring (Equipment) Crs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8691604"/>
                  </a:ext>
                </a:extLst>
              </a:tr>
              <a:tr h="267222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Recurring (Crs)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7205503"/>
                  </a:ext>
                </a:extLst>
              </a:tr>
              <a:tr h="267222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17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Project Period (Yrs)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5766129"/>
                  </a:ext>
                </a:extLst>
              </a:tr>
              <a:tr h="528862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18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Quarterly Milestone with Amounts, TRL Levels, Deliverables Provided 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Yes/No</a:t>
                      </a:r>
                    </a:p>
                  </a:txBody>
                  <a:tcPr marL="5202" marR="5202" marT="52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96483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1E6FE-6C34-1582-A505-84805AB3200D}"/>
              </a:ext>
            </a:extLst>
          </p:cNvPr>
          <p:cNvSpPr txBox="1">
            <a:spLocks/>
          </p:cNvSpPr>
          <p:nvPr/>
        </p:nvSpPr>
        <p:spPr>
          <a:xfrm>
            <a:off x="847299" y="647700"/>
            <a:ext cx="3267501" cy="809787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dirty="0">
                <a:solidFill>
                  <a:srgbClr val="25295B"/>
                </a:solidFill>
              </a:rPr>
              <a:t>The Vision</a:t>
            </a:r>
            <a:endParaRPr lang="en-IN" b="1" dirty="0">
              <a:solidFill>
                <a:srgbClr val="25295B"/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C53A310-F54D-7F06-7636-8CD349ABF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QC LEAP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9B79F4-3BAE-2239-1FDA-9C94F1CB3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260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B1B3F5-C0E5-3973-B95F-37BA3F9CC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EE00CD-EBEA-4751-C4D5-8610A01EDC3F}"/>
              </a:ext>
            </a:extLst>
          </p:cNvPr>
          <p:cNvSpPr txBox="1">
            <a:spLocks/>
          </p:cNvSpPr>
          <p:nvPr/>
        </p:nvSpPr>
        <p:spPr>
          <a:xfrm>
            <a:off x="847299" y="723900"/>
            <a:ext cx="4715301" cy="80978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dirty="0">
                <a:solidFill>
                  <a:srgbClr val="25295B"/>
                </a:solidFill>
              </a:rPr>
              <a:t>Problem Statement</a:t>
            </a:r>
            <a:endParaRPr lang="en-IN" b="1" dirty="0">
              <a:solidFill>
                <a:srgbClr val="25295B"/>
              </a:solidFill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0D53B17-3A97-C198-8E3C-6F9DF48DA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QC LEAP 2026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4601416-8F00-5906-3D6E-29BAC3DA4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526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9F103-4010-B09F-13B0-06C854F713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E9CEF-0A5B-63EE-EEB2-AC1CD5CB314F}"/>
              </a:ext>
            </a:extLst>
          </p:cNvPr>
          <p:cNvSpPr txBox="1">
            <a:spLocks/>
          </p:cNvSpPr>
          <p:nvPr/>
        </p:nvSpPr>
        <p:spPr>
          <a:xfrm>
            <a:off x="847299" y="723900"/>
            <a:ext cx="4715301" cy="80978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dirty="0">
                <a:solidFill>
                  <a:srgbClr val="25295B"/>
                </a:solidFill>
              </a:rPr>
              <a:t>Solution &amp; USP</a:t>
            </a:r>
            <a:endParaRPr lang="en-IN" b="1" dirty="0">
              <a:solidFill>
                <a:srgbClr val="25295B"/>
              </a:solidFill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8FA56A5-0963-447D-2141-93D0AB85B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QC LEAP 2026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8B57A06-91D9-829F-E880-87D80FF8B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478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1F462-1509-2F31-8063-37F274BC8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2553A-201E-BF8B-5E04-A34015ABD0AA}"/>
              </a:ext>
            </a:extLst>
          </p:cNvPr>
          <p:cNvSpPr txBox="1">
            <a:spLocks/>
          </p:cNvSpPr>
          <p:nvPr/>
        </p:nvSpPr>
        <p:spPr>
          <a:xfrm>
            <a:off x="847299" y="723900"/>
            <a:ext cx="6163101" cy="80978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dirty="0">
                <a:solidFill>
                  <a:srgbClr val="25295B"/>
                </a:solidFill>
              </a:rPr>
              <a:t>Technical Depth</a:t>
            </a:r>
            <a:endParaRPr lang="en-IN" b="1" dirty="0">
              <a:solidFill>
                <a:srgbClr val="25295B"/>
              </a:solidFill>
            </a:endParaRP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9D47192-A766-7BBC-53F9-E98E7E41A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QC LEAP 2026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D7D57B7-3C85-FB27-101A-025FE4A89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970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D7B74-EA08-2793-3865-6433197BC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F5842-4FDC-95FD-8C7E-C8FAEF81B31F}"/>
              </a:ext>
            </a:extLst>
          </p:cNvPr>
          <p:cNvSpPr txBox="1">
            <a:spLocks/>
          </p:cNvSpPr>
          <p:nvPr/>
        </p:nvSpPr>
        <p:spPr>
          <a:xfrm>
            <a:off x="847299" y="723900"/>
            <a:ext cx="7458501" cy="80978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dirty="0">
                <a:solidFill>
                  <a:srgbClr val="25295B"/>
                </a:solidFill>
              </a:rPr>
              <a:t>IP &amp; "India Advantage"</a:t>
            </a:r>
            <a:endParaRPr lang="en-IN" b="1" dirty="0">
              <a:solidFill>
                <a:srgbClr val="25295B"/>
              </a:solidFill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8F3F572-D026-2F9B-F19C-40744994D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QC LEAP 2026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AFEAE29-7FBC-43B6-6A10-0B20DB610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222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503A29-4742-47F5-7447-6D9DA1547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4D77E-9EAE-2C11-19D1-9D7AA675DA2B}"/>
              </a:ext>
            </a:extLst>
          </p:cNvPr>
          <p:cNvSpPr txBox="1">
            <a:spLocks/>
          </p:cNvSpPr>
          <p:nvPr/>
        </p:nvSpPr>
        <p:spPr>
          <a:xfrm>
            <a:off x="847299" y="723900"/>
            <a:ext cx="7458501" cy="80978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dirty="0">
                <a:solidFill>
                  <a:srgbClr val="25295B"/>
                </a:solidFill>
              </a:rPr>
              <a:t>Market Opportunity</a:t>
            </a:r>
            <a:endParaRPr lang="en-IN" b="1" dirty="0">
              <a:solidFill>
                <a:srgbClr val="25295B"/>
              </a:solidFill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9AE8C3E-4A55-B28F-86D7-B6DA4CA66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QC LEAP 2026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0A9E076-CF5B-7E61-B3EC-0C0B8FD7D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664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FE6A84-2A6E-4719-ADF5-265EBFF277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BAD28-C334-5D07-5339-26F7D131D9FB}"/>
              </a:ext>
            </a:extLst>
          </p:cNvPr>
          <p:cNvSpPr txBox="1">
            <a:spLocks/>
          </p:cNvSpPr>
          <p:nvPr/>
        </p:nvSpPr>
        <p:spPr>
          <a:xfrm>
            <a:off x="847299" y="723900"/>
            <a:ext cx="7458501" cy="80978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dirty="0">
                <a:solidFill>
                  <a:srgbClr val="25295B"/>
                </a:solidFill>
              </a:rPr>
              <a:t>Competitive Matrix</a:t>
            </a:r>
            <a:endParaRPr lang="en-IN" b="1" dirty="0">
              <a:solidFill>
                <a:srgbClr val="25295B"/>
              </a:solidFill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383433A-ED07-5849-B4CF-6C3554CC0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QC LEAP 2026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3252627-9185-6365-E790-B2830AF36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508238"/>
      </p:ext>
    </p:extLst>
  </p:cSld>
  <p:clrMapOvr>
    <a:masterClrMapping/>
  </p:clrMapOvr>
</p:sld>
</file>

<file path=ppt/theme/theme1.xml><?xml version="1.0" encoding="utf-8"?>
<a:theme xmlns:a="http://schemas.openxmlformats.org/drawingml/2006/main" name="FQCI Final PPT">
  <a:themeElements>
    <a:clrScheme name="FQCI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25295B"/>
      </a:accent5>
      <a:accent6>
        <a:srgbClr val="E91F30"/>
      </a:accent6>
      <a:hlink>
        <a:srgbClr val="25295B"/>
      </a:hlink>
      <a:folHlink>
        <a:srgbClr val="E91F30"/>
      </a:folHlink>
    </a:clrScheme>
    <a:fontScheme name="FQCI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QCI Final PPT" id="{79BA4BD5-9EAB-4DDD-A09B-56888A7F6406}" vid="{E383341F-7185-4120-BBF6-573AAA90F00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FQCI Final PPT</Template>
  <TotalTime>3050</TotalTime>
  <Words>797</Words>
  <Application>Microsoft Office PowerPoint</Application>
  <PresentationFormat>Custom</PresentationFormat>
  <Paragraphs>305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Aptos</vt:lpstr>
      <vt:lpstr>Open Sans</vt:lpstr>
      <vt:lpstr>Aptos Narrow</vt:lpstr>
      <vt:lpstr>Arial</vt:lpstr>
      <vt:lpstr>FQCI Final PPT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FQCI PPT</dc:title>
  <dc:creator>Soumya S;Venkateswaran PS</dc:creator>
  <cp:lastModifiedBy>Soumya  S Nyamathi</cp:lastModifiedBy>
  <cp:revision>17</cp:revision>
  <dcterms:created xsi:type="dcterms:W3CDTF">2006-08-16T00:00:00Z</dcterms:created>
  <dcterms:modified xsi:type="dcterms:W3CDTF">2026-09-07T07:44:18Z</dcterms:modified>
  <dc:identifier>DAG_lB-FGhA</dc:identifier>
</cp:coreProperties>
</file>